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27"/>
  </p:notesMasterIdLst>
  <p:sldIdLst>
    <p:sldId id="256" r:id="rId2"/>
    <p:sldId id="292" r:id="rId3"/>
    <p:sldId id="273" r:id="rId4"/>
    <p:sldId id="290" r:id="rId5"/>
    <p:sldId id="291" r:id="rId6"/>
    <p:sldId id="282" r:id="rId7"/>
    <p:sldId id="266" r:id="rId8"/>
    <p:sldId id="274" r:id="rId9"/>
    <p:sldId id="275" r:id="rId10"/>
    <p:sldId id="264" r:id="rId11"/>
    <p:sldId id="283" r:id="rId12"/>
    <p:sldId id="284" r:id="rId13"/>
    <p:sldId id="285" r:id="rId14"/>
    <p:sldId id="265" r:id="rId15"/>
    <p:sldId id="267" r:id="rId16"/>
    <p:sldId id="288" r:id="rId17"/>
    <p:sldId id="286" r:id="rId18"/>
    <p:sldId id="268" r:id="rId19"/>
    <p:sldId id="269" r:id="rId20"/>
    <p:sldId id="271" r:id="rId21"/>
    <p:sldId id="287" r:id="rId22"/>
    <p:sldId id="276" r:id="rId23"/>
    <p:sldId id="281" r:id="rId24"/>
    <p:sldId id="289" r:id="rId25"/>
    <p:sldId id="272" r:id="rId26"/>
  </p:sldIdLst>
  <p:sldSz cx="9144000" cy="6858000" type="screen4x3"/>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
          <p15:clr>
            <a:srgbClr val="A4A3A4"/>
          </p15:clr>
        </p15:guide>
        <p15:guide id="2" orient="horz" pos="4110">
          <p15:clr>
            <a:srgbClr val="A4A3A4"/>
          </p15:clr>
        </p15:guide>
        <p15:guide id="3" orient="horz" pos="935">
          <p15:clr>
            <a:srgbClr val="A4A3A4"/>
          </p15:clr>
        </p15:guide>
        <p15:guide id="4" orient="horz" pos="255">
          <p15:clr>
            <a:srgbClr val="A4A3A4"/>
          </p15:clr>
        </p15:guide>
        <p15:guide id="5" orient="horz" pos="460">
          <p15:clr>
            <a:srgbClr val="A4A3A4"/>
          </p15:clr>
        </p15:guide>
        <p15:guide id="6" pos="5602">
          <p15:clr>
            <a:srgbClr val="A4A3A4"/>
          </p15:clr>
        </p15:guide>
        <p15:guide id="7" pos="158">
          <p15:clr>
            <a:srgbClr val="A4A3A4"/>
          </p15:clr>
        </p15:guide>
        <p15:guide id="8" pos="2880">
          <p15:clr>
            <a:srgbClr val="A4A3A4"/>
          </p15:clr>
        </p15:guide>
        <p15:guide id="9" pos="13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0037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5" d="100"/>
          <a:sy n="105" d="100"/>
        </p:scale>
        <p:origin x="1716" y="96"/>
      </p:cViewPr>
      <p:guideLst>
        <p:guide orient="horz" pos="210"/>
        <p:guide orient="horz" pos="4110"/>
        <p:guide orient="horz" pos="935"/>
        <p:guide orient="horz" pos="255"/>
        <p:guide orient="horz" pos="460"/>
        <p:guide pos="5602"/>
        <p:guide pos="158"/>
        <p:guide pos="2880"/>
        <p:guide pos="133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3633"/>
          </a:xfrm>
          <a:prstGeom prst="rect">
            <a:avLst/>
          </a:prstGeom>
        </p:spPr>
        <p:txBody>
          <a:bodyPr vert="horz" lIns="91029" tIns="45514" rIns="91029" bIns="45514" rtlCol="0"/>
          <a:lstStyle>
            <a:lvl1pPr algn="l">
              <a:defRPr sz="1200"/>
            </a:lvl1pPr>
          </a:lstStyle>
          <a:p>
            <a:endParaRPr lang="fr-FR" dirty="0"/>
          </a:p>
        </p:txBody>
      </p:sp>
      <p:sp>
        <p:nvSpPr>
          <p:cNvPr id="3" name="Espace réservé de la date 2"/>
          <p:cNvSpPr>
            <a:spLocks noGrp="1"/>
          </p:cNvSpPr>
          <p:nvPr>
            <p:ph type="dt" idx="1"/>
          </p:nvPr>
        </p:nvSpPr>
        <p:spPr>
          <a:xfrm>
            <a:off x="3850443" y="1"/>
            <a:ext cx="2945659" cy="493633"/>
          </a:xfrm>
          <a:prstGeom prst="rect">
            <a:avLst/>
          </a:prstGeom>
        </p:spPr>
        <p:txBody>
          <a:bodyPr vert="horz" lIns="91029" tIns="45514" rIns="91029" bIns="45514" rtlCol="0"/>
          <a:lstStyle>
            <a:lvl1pPr algn="r">
              <a:defRPr sz="1200"/>
            </a:lvl1pPr>
          </a:lstStyle>
          <a:p>
            <a:fld id="{2C63ED51-E3BA-4E17-B6C7-EE820F006B9E}" type="datetimeFigureOut">
              <a:rPr lang="fr-FR" smtClean="0"/>
              <a:pPr/>
              <a:t>26/09/2018</a:t>
            </a:fld>
            <a:endParaRPr lang="fr-FR" dirty="0"/>
          </a:p>
        </p:txBody>
      </p:sp>
      <p:sp>
        <p:nvSpPr>
          <p:cNvPr id="4" name="Espace réservé de l'image des diapositives 3"/>
          <p:cNvSpPr>
            <a:spLocks noGrp="1" noRot="1" noChangeAspect="1"/>
          </p:cNvSpPr>
          <p:nvPr>
            <p:ph type="sldImg" idx="2"/>
          </p:nvPr>
        </p:nvSpPr>
        <p:spPr>
          <a:xfrm>
            <a:off x="931863" y="741363"/>
            <a:ext cx="4935537" cy="3700462"/>
          </a:xfrm>
          <a:prstGeom prst="rect">
            <a:avLst/>
          </a:prstGeom>
          <a:noFill/>
          <a:ln w="12700">
            <a:solidFill>
              <a:prstClr val="black"/>
            </a:solidFill>
          </a:ln>
        </p:spPr>
        <p:txBody>
          <a:bodyPr vert="horz" lIns="91029" tIns="45514" rIns="91029" bIns="45514" rtlCol="0" anchor="ctr"/>
          <a:lstStyle/>
          <a:p>
            <a:endParaRPr lang="fr-FR" dirty="0"/>
          </a:p>
        </p:txBody>
      </p:sp>
      <p:sp>
        <p:nvSpPr>
          <p:cNvPr id="5" name="Espace réservé des commentaires 4"/>
          <p:cNvSpPr>
            <a:spLocks noGrp="1"/>
          </p:cNvSpPr>
          <p:nvPr>
            <p:ph type="body" sz="quarter" idx="3"/>
          </p:nvPr>
        </p:nvSpPr>
        <p:spPr>
          <a:xfrm>
            <a:off x="679768" y="4689515"/>
            <a:ext cx="5438140" cy="4442698"/>
          </a:xfrm>
          <a:prstGeom prst="rect">
            <a:avLst/>
          </a:prstGeom>
        </p:spPr>
        <p:txBody>
          <a:bodyPr vert="horz" lIns="91029" tIns="45514" rIns="91029" bIns="45514"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377317"/>
            <a:ext cx="2945659" cy="493633"/>
          </a:xfrm>
          <a:prstGeom prst="rect">
            <a:avLst/>
          </a:prstGeom>
        </p:spPr>
        <p:txBody>
          <a:bodyPr vert="horz" lIns="91029" tIns="45514" rIns="91029" bIns="45514"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3" y="9377317"/>
            <a:ext cx="2945659" cy="493633"/>
          </a:xfrm>
          <a:prstGeom prst="rect">
            <a:avLst/>
          </a:prstGeom>
        </p:spPr>
        <p:txBody>
          <a:bodyPr vert="horz" lIns="91029" tIns="45514" rIns="91029" bIns="45514" rtlCol="0" anchor="b"/>
          <a:lstStyle>
            <a:lvl1pPr algn="r">
              <a:defRPr sz="1200"/>
            </a:lvl1pPr>
          </a:lstStyle>
          <a:p>
            <a:fld id="{A02844BD-DF62-4B56-86D7-8E79F054C86F}" type="slidenum">
              <a:rPr lang="fr-FR" smtClean="0"/>
              <a:pPr/>
              <a:t>‹N°›</a:t>
            </a:fld>
            <a:endParaRPr lang="fr-FR" dirty="0"/>
          </a:p>
        </p:txBody>
      </p:sp>
    </p:spTree>
    <p:extLst>
      <p:ext uri="{BB962C8B-B14F-4D97-AF65-F5344CB8AC3E}">
        <p14:creationId xmlns:p14="http://schemas.microsoft.com/office/powerpoint/2010/main" val="3569880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rgbClr val="003760"/>
        </a:solid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91264" cy="634012"/>
          </a:xfrm>
        </p:spPr>
        <p:txBody>
          <a:bodyPr>
            <a:normAutofit/>
          </a:bodyPr>
          <a:lstStyle>
            <a:lvl1pPr algn="l">
              <a:defRPr sz="1800">
                <a:solidFill>
                  <a:schemeClr val="accent1"/>
                </a:solidFill>
                <a:latin typeface="Times" pitchFamily="18" charset="0"/>
              </a:defRPr>
            </a:lvl1pPr>
          </a:lstStyle>
          <a:p>
            <a:r>
              <a:rPr lang="fr-FR" dirty="0"/>
              <a:t>Modifiez le style du titre</a:t>
            </a:r>
          </a:p>
        </p:txBody>
      </p:sp>
      <p:sp>
        <p:nvSpPr>
          <p:cNvPr id="3" name="Espace réservé du contenu 2"/>
          <p:cNvSpPr>
            <a:spLocks noGrp="1"/>
          </p:cNvSpPr>
          <p:nvPr>
            <p:ph idx="1"/>
          </p:nvPr>
        </p:nvSpPr>
        <p:spPr/>
        <p:txBody>
          <a:bodyPr>
            <a:normAutofit/>
          </a:bodyPr>
          <a:lstStyle>
            <a:lvl1pPr>
              <a:buClr>
                <a:schemeClr val="accent1"/>
              </a:buClr>
              <a:defRPr sz="1400">
                <a:latin typeface="Times New Roman" panose="02020603050405020304" pitchFamily="18" charset="0"/>
                <a:cs typeface="Times New Roman" panose="02020603050405020304" pitchFamily="18" charset="0"/>
              </a:defRPr>
            </a:lvl1pPr>
          </a:lstStyle>
          <a:p>
            <a:pPr lvl="0"/>
            <a:endParaRPr lang="fr-FR" dirty="0"/>
          </a:p>
        </p:txBody>
      </p:sp>
      <p:sp>
        <p:nvSpPr>
          <p:cNvPr id="4" name="Espace réservé de la date 3"/>
          <p:cNvSpPr>
            <a:spLocks noGrp="1"/>
          </p:cNvSpPr>
          <p:nvPr>
            <p:ph type="dt" sz="half" idx="10"/>
          </p:nvPr>
        </p:nvSpPr>
        <p:spPr/>
        <p:txBody>
          <a:bodyPr/>
          <a:lstStyle/>
          <a:p>
            <a:fld id="{E16EE3A4-DB34-4BBC-BF53-DE4E5A0D6B2C}" type="datetime1">
              <a:rPr lang="fr-FR" smtClean="0"/>
              <a:t>26/09/2018</a:t>
            </a:fld>
            <a:endParaRPr lang="fr-FR"/>
          </a:p>
        </p:txBody>
      </p:sp>
      <p:sp>
        <p:nvSpPr>
          <p:cNvPr id="6" name="Espace réservé du numéro de diapositive 5"/>
          <p:cNvSpPr>
            <a:spLocks noGrp="1"/>
          </p:cNvSpPr>
          <p:nvPr>
            <p:ph type="sldNum" sz="quarter" idx="12"/>
          </p:nvPr>
        </p:nvSpPr>
        <p:spPr/>
        <p:txBody>
          <a:bodyPr/>
          <a:lstStyle/>
          <a:p>
            <a:fld id="{BD2F3F28-C495-43B0-A20B-9259D8367354}" type="slidenum">
              <a:rPr lang="fr-FR" smtClean="0"/>
              <a:t>‹N°›</a:t>
            </a:fld>
            <a:endParaRPr lang="fr-FR" dirty="0"/>
          </a:p>
        </p:txBody>
      </p:sp>
      <p:sp>
        <p:nvSpPr>
          <p:cNvPr id="8" name="Half Frame 6"/>
          <p:cNvSpPr/>
          <p:nvPr userDrawn="1"/>
        </p:nvSpPr>
        <p:spPr>
          <a:xfrm flipH="1">
            <a:off x="256205" y="908650"/>
            <a:ext cx="8664798" cy="393960"/>
          </a:xfrm>
          <a:prstGeom prst="halfFrame">
            <a:avLst>
              <a:gd name="adj1" fmla="val 0"/>
              <a:gd name="adj2" fmla="val 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Tree>
    <p:extLst>
      <p:ext uri="{BB962C8B-B14F-4D97-AF65-F5344CB8AC3E}">
        <p14:creationId xmlns:p14="http://schemas.microsoft.com/office/powerpoint/2010/main" val="426294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 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Agenda / Sommaire</a:t>
            </a:r>
          </a:p>
        </p:txBody>
      </p:sp>
      <p:sp>
        <p:nvSpPr>
          <p:cNvPr id="3" name="Espace réservé de la date 2"/>
          <p:cNvSpPr>
            <a:spLocks noGrp="1"/>
          </p:cNvSpPr>
          <p:nvPr>
            <p:ph type="dt" sz="half" idx="10"/>
          </p:nvPr>
        </p:nvSpPr>
        <p:spPr/>
        <p:txBody>
          <a:bodyPr/>
          <a:lstStyle/>
          <a:p>
            <a:fld id="{F15C6C95-5823-4193-B0BD-744AD21935FD}" type="datetime1">
              <a:rPr lang="fr-FR" smtClean="0"/>
              <a:pPr/>
              <a:t>26/09/2018</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0646B50E-8F2A-4F68-9DFC-CE6010B0320A}" type="slidenum">
              <a:rPr lang="fr-FR" smtClean="0"/>
              <a:pPr/>
              <a:t>‹N°›</a:t>
            </a:fld>
            <a:endParaRPr lang="fr-FR" dirty="0"/>
          </a:p>
        </p:txBody>
      </p:sp>
      <p:sp>
        <p:nvSpPr>
          <p:cNvPr id="9" name="Espace réservé du texte 8"/>
          <p:cNvSpPr>
            <a:spLocks noGrp="1"/>
          </p:cNvSpPr>
          <p:nvPr>
            <p:ph type="body" sz="quarter" idx="13"/>
          </p:nvPr>
        </p:nvSpPr>
        <p:spPr>
          <a:xfrm>
            <a:off x="250825" y="1844825"/>
            <a:ext cx="8642350" cy="936104"/>
          </a:xfrm>
        </p:spPr>
        <p:txBody>
          <a:bodyPr>
            <a:normAutofit/>
          </a:bodyPr>
          <a:lstStyle>
            <a:lvl1pPr>
              <a:spcBef>
                <a:spcPts val="600"/>
              </a:spcBef>
              <a:tabLst>
                <a:tab pos="8075613" algn="r"/>
              </a:tabLst>
              <a:defRPr sz="1300" b="0">
                <a:latin typeface="+mj-lt"/>
              </a:defRPr>
            </a:lvl1pPr>
            <a:lvl2pPr>
              <a:defRPr sz="1300">
                <a:latin typeface="+mj-lt"/>
              </a:defRPr>
            </a:lvl2pPr>
          </a:lstStyle>
          <a:p>
            <a:pPr lvl="0"/>
            <a:r>
              <a:rPr lang="fr-FR"/>
              <a:t>Modifiez les styles du texte du masque</a:t>
            </a:r>
          </a:p>
        </p:txBody>
      </p:sp>
      <p:sp>
        <p:nvSpPr>
          <p:cNvPr id="10" name="Espace réservé du texte 8"/>
          <p:cNvSpPr>
            <a:spLocks noGrp="1"/>
          </p:cNvSpPr>
          <p:nvPr>
            <p:ph type="body" sz="quarter" idx="14"/>
          </p:nvPr>
        </p:nvSpPr>
        <p:spPr>
          <a:xfrm>
            <a:off x="250825" y="1484313"/>
            <a:ext cx="8642350" cy="288503"/>
          </a:xfrm>
          <a:solidFill>
            <a:schemeClr val="accent1"/>
          </a:solidFill>
        </p:spPr>
        <p:txBody>
          <a:bodyPr lIns="180000" rIns="180000" anchor="ctr" anchorCtr="0">
            <a:normAutofit/>
          </a:bodyPr>
          <a:lstStyle>
            <a:lvl1pPr>
              <a:tabLst>
                <a:tab pos="7891463" algn="r"/>
              </a:tabLst>
              <a:defRPr sz="1300" b="0">
                <a:solidFill>
                  <a:schemeClr val="bg1"/>
                </a:solidFill>
                <a:latin typeface="+mj-lt"/>
              </a:defRPr>
            </a:lvl1pPr>
            <a:lvl2pPr>
              <a:defRPr sz="1300">
                <a:latin typeface="+mj-lt"/>
              </a:defRPr>
            </a:lvl2pPr>
          </a:lstStyle>
          <a:p>
            <a:pPr lvl="0"/>
            <a:r>
              <a:rPr lang="fr-FR"/>
              <a:t>Modifiez les styles du texte du masque</a:t>
            </a:r>
          </a:p>
        </p:txBody>
      </p:sp>
      <p:sp>
        <p:nvSpPr>
          <p:cNvPr id="11" name="Espace réservé du texte 8"/>
          <p:cNvSpPr>
            <a:spLocks noGrp="1"/>
          </p:cNvSpPr>
          <p:nvPr>
            <p:ph type="body" sz="quarter" idx="15"/>
          </p:nvPr>
        </p:nvSpPr>
        <p:spPr>
          <a:xfrm>
            <a:off x="250825" y="3429000"/>
            <a:ext cx="8642350" cy="936104"/>
          </a:xfrm>
        </p:spPr>
        <p:txBody>
          <a:bodyPr>
            <a:normAutofit/>
          </a:bodyPr>
          <a:lstStyle>
            <a:lvl1pPr>
              <a:spcBef>
                <a:spcPts val="600"/>
              </a:spcBef>
              <a:tabLst>
                <a:tab pos="8075613" algn="r"/>
              </a:tabLst>
              <a:defRPr sz="1300" b="0">
                <a:latin typeface="+mj-lt"/>
              </a:defRPr>
            </a:lvl1pPr>
            <a:lvl2pPr>
              <a:defRPr sz="1300">
                <a:latin typeface="+mj-lt"/>
              </a:defRPr>
            </a:lvl2pPr>
          </a:lstStyle>
          <a:p>
            <a:pPr lvl="0"/>
            <a:r>
              <a:rPr lang="fr-FR"/>
              <a:t>Modifiez les styles du texte du masque</a:t>
            </a:r>
          </a:p>
        </p:txBody>
      </p:sp>
      <p:sp>
        <p:nvSpPr>
          <p:cNvPr id="12" name="Espace réservé du texte 8"/>
          <p:cNvSpPr>
            <a:spLocks noGrp="1"/>
          </p:cNvSpPr>
          <p:nvPr>
            <p:ph type="body" sz="quarter" idx="16"/>
          </p:nvPr>
        </p:nvSpPr>
        <p:spPr>
          <a:xfrm>
            <a:off x="250825" y="3068488"/>
            <a:ext cx="8642350" cy="288503"/>
          </a:xfrm>
          <a:solidFill>
            <a:schemeClr val="accent1"/>
          </a:solidFill>
        </p:spPr>
        <p:txBody>
          <a:bodyPr lIns="180000" rIns="180000" anchor="ctr" anchorCtr="0">
            <a:normAutofit/>
          </a:bodyPr>
          <a:lstStyle>
            <a:lvl1pPr>
              <a:tabLst>
                <a:tab pos="7891463" algn="r"/>
              </a:tabLst>
              <a:defRPr sz="1300" b="0">
                <a:solidFill>
                  <a:schemeClr val="bg1"/>
                </a:solidFill>
                <a:latin typeface="+mj-lt"/>
              </a:defRPr>
            </a:lvl1pPr>
            <a:lvl2pPr>
              <a:defRPr sz="1300">
                <a:latin typeface="+mj-lt"/>
              </a:defRPr>
            </a:lvl2pPr>
          </a:lstStyle>
          <a:p>
            <a:pPr lvl="0"/>
            <a:r>
              <a:rPr lang="fr-FR"/>
              <a:t>Modifiez les styles du texte du masque</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n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83567" y="2492896"/>
            <a:ext cx="6120000" cy="450000"/>
          </a:xfrm>
        </p:spPr>
        <p:txBody>
          <a:bodyPr>
            <a:normAutofit/>
          </a:bodyPr>
          <a:lstStyle>
            <a:lvl1pPr>
              <a:defRPr sz="1600" b="1"/>
            </a:lvl1pPr>
          </a:lstStyle>
          <a:p>
            <a:r>
              <a:rPr lang="fr-FR"/>
              <a:t>A/ Titre grande section</a:t>
            </a:r>
          </a:p>
        </p:txBody>
      </p:sp>
      <p:sp>
        <p:nvSpPr>
          <p:cNvPr id="3" name="Espace réservé de la date 2"/>
          <p:cNvSpPr>
            <a:spLocks noGrp="1"/>
          </p:cNvSpPr>
          <p:nvPr>
            <p:ph type="dt" sz="half" idx="10"/>
          </p:nvPr>
        </p:nvSpPr>
        <p:spPr/>
        <p:txBody>
          <a:bodyPr/>
          <a:lstStyle/>
          <a:p>
            <a:fld id="{F15C6C95-5823-4193-B0BD-744AD21935FD}" type="datetime1">
              <a:rPr lang="fr-FR" smtClean="0"/>
              <a:pPr/>
              <a:t>26/09/2018</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0646B50E-8F2A-4F68-9DFC-CE6010B0320A}" type="slidenum">
              <a:rPr lang="fr-FR" smtClean="0"/>
              <a:pPr/>
              <a:t>‹N°›</a:t>
            </a:fld>
            <a:endParaRPr lang="fr-FR" dirty="0"/>
          </a:p>
        </p:txBody>
      </p:sp>
      <p:sp>
        <p:nvSpPr>
          <p:cNvPr id="6" name="Rectangle 5"/>
          <p:cNvSpPr/>
          <p:nvPr userDrawn="1"/>
        </p:nvSpPr>
        <p:spPr>
          <a:xfrm>
            <a:off x="0" y="0"/>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Espace réservé du texte 13"/>
          <p:cNvSpPr>
            <a:spLocks noGrp="1"/>
          </p:cNvSpPr>
          <p:nvPr>
            <p:ph type="body" sz="quarter" idx="13" hasCustomPrompt="1"/>
          </p:nvPr>
        </p:nvSpPr>
        <p:spPr>
          <a:xfrm>
            <a:off x="684213" y="3068638"/>
            <a:ext cx="6120000" cy="360362"/>
          </a:xfr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fr-FR" sz="1400" b="1" i="0" u="none" strike="noStrike" kern="1200" cap="none" spc="0" normalizeH="0" baseline="0" noProof="0" smtClean="0">
                <a:ln>
                  <a:noFill/>
                </a:ln>
                <a:solidFill>
                  <a:schemeClr val="bg2"/>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1400" b="1" i="0" u="none" strike="noStrike" kern="1200" cap="none" spc="0" normalizeH="0" baseline="0" noProof="0">
                <a:ln>
                  <a:noFill/>
                </a:ln>
                <a:solidFill>
                  <a:schemeClr val="bg2"/>
                </a:solidFill>
                <a:effectLst/>
                <a:uLnTx/>
                <a:uFillTx/>
                <a:latin typeface="+mj-lt"/>
                <a:ea typeface="+mj-ea"/>
                <a:cs typeface="+mj-cs"/>
              </a:rPr>
              <a:t>Sous-titre grande section</a:t>
            </a:r>
            <a:endParaRPr lang="fr-FR"/>
          </a:p>
        </p:txBody>
      </p:sp>
      <p:sp>
        <p:nvSpPr>
          <p:cNvPr id="18" name="Espace réservé du texte 17"/>
          <p:cNvSpPr>
            <a:spLocks noGrp="1"/>
          </p:cNvSpPr>
          <p:nvPr>
            <p:ph type="body" sz="quarter" idx="14" hasCustomPrompt="1"/>
          </p:nvPr>
        </p:nvSpPr>
        <p:spPr>
          <a:xfrm>
            <a:off x="684213" y="3789040"/>
            <a:ext cx="6120000" cy="1223963"/>
          </a:xfrm>
        </p:spPr>
        <p:txBody>
          <a:bodyPr>
            <a:normAutofit/>
          </a:bodyPr>
          <a:lstStyle>
            <a:lvl1pPr>
              <a:defRPr kumimoji="0" lang="fr-FR" sz="1200" b="0" i="0" u="none" strike="noStrike" kern="1200" cap="none" spc="0" normalizeH="0" baseline="0" noProof="0" smtClean="0">
                <a:ln>
                  <a:noFill/>
                </a:ln>
                <a:solidFill>
                  <a:schemeClr val="accent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a:t>Mini-sommaire le cas échéant</a:t>
            </a:r>
          </a:p>
        </p:txBody>
      </p:sp>
      <p:cxnSp>
        <p:nvCxnSpPr>
          <p:cNvPr id="11" name="Connecteur droit 10"/>
          <p:cNvCxnSpPr/>
          <p:nvPr userDrawn="1"/>
        </p:nvCxnSpPr>
        <p:spPr>
          <a:xfrm>
            <a:off x="683568" y="3003986"/>
            <a:ext cx="6121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22FE669E-A6E2-48B1-B644-2D2202E237E1}"/>
              </a:ext>
            </a:extLst>
          </p:cNvPr>
          <p:cNvPicPr>
            <a:picLocks noChangeAspect="1"/>
          </p:cNvPicPr>
          <p:nvPr userDrawn="1"/>
        </p:nvPicPr>
        <p:blipFill>
          <a:blip r:embed="rId2"/>
          <a:stretch>
            <a:fillRect/>
          </a:stretch>
        </p:blipFill>
        <p:spPr>
          <a:xfrm>
            <a:off x="7773586" y="156089"/>
            <a:ext cx="1142700" cy="621500"/>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lossair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a:t>Glossaire</a:t>
            </a:r>
          </a:p>
        </p:txBody>
      </p:sp>
      <p:sp>
        <p:nvSpPr>
          <p:cNvPr id="3" name="Espace réservé de la date 2"/>
          <p:cNvSpPr>
            <a:spLocks noGrp="1"/>
          </p:cNvSpPr>
          <p:nvPr>
            <p:ph type="dt" sz="half" idx="10"/>
          </p:nvPr>
        </p:nvSpPr>
        <p:spPr/>
        <p:txBody>
          <a:bodyPr/>
          <a:lstStyle/>
          <a:p>
            <a:fld id="{F15C6C95-5823-4193-B0BD-744AD21935FD}" type="datetime1">
              <a:rPr lang="fr-FR" smtClean="0"/>
              <a:pPr/>
              <a:t>26/09/2018</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0646B50E-8F2A-4F68-9DFC-CE6010B0320A}" type="slidenum">
              <a:rPr lang="fr-FR" smtClean="0"/>
              <a:pPr/>
              <a:t>‹N°›</a:t>
            </a:fld>
            <a:endParaRPr lang="fr-FR" dirty="0"/>
          </a:p>
        </p:txBody>
      </p:sp>
      <p:sp>
        <p:nvSpPr>
          <p:cNvPr id="7" name="Espace réservé du texte 6"/>
          <p:cNvSpPr>
            <a:spLocks noGrp="1"/>
          </p:cNvSpPr>
          <p:nvPr>
            <p:ph type="body" sz="quarter" idx="13" hasCustomPrompt="1"/>
          </p:nvPr>
        </p:nvSpPr>
        <p:spPr>
          <a:xfrm>
            <a:off x="250825" y="1484313"/>
            <a:ext cx="2664991" cy="4752975"/>
          </a:xfrm>
        </p:spPr>
        <p:txBody>
          <a:bodyPr>
            <a:normAutofit/>
          </a:bodyPr>
          <a:lstStyle>
            <a:lvl1pPr algn="r">
              <a:lnSpc>
                <a:spcPct val="100000"/>
              </a:lnSpc>
              <a:spcBef>
                <a:spcPts val="400"/>
              </a:spcBef>
              <a:defRPr sz="1100" b="0"/>
            </a:lvl1pPr>
          </a:lstStyle>
          <a:p>
            <a:pPr lvl="0"/>
            <a:r>
              <a:rPr lang="fr-FR"/>
              <a:t>Abréviation</a:t>
            </a:r>
          </a:p>
        </p:txBody>
      </p:sp>
      <p:sp>
        <p:nvSpPr>
          <p:cNvPr id="8" name="Espace réservé du texte 6"/>
          <p:cNvSpPr>
            <a:spLocks noGrp="1"/>
          </p:cNvSpPr>
          <p:nvPr>
            <p:ph type="body" sz="quarter" idx="14" hasCustomPrompt="1"/>
          </p:nvPr>
        </p:nvSpPr>
        <p:spPr>
          <a:xfrm>
            <a:off x="3059832" y="1484313"/>
            <a:ext cx="5833344" cy="4752975"/>
          </a:xfrm>
        </p:spPr>
        <p:txBody>
          <a:bodyPr>
            <a:normAutofit/>
          </a:bodyPr>
          <a:lstStyle>
            <a:lvl1pPr algn="l">
              <a:lnSpc>
                <a:spcPct val="100000"/>
              </a:lnSpc>
              <a:spcBef>
                <a:spcPts val="400"/>
              </a:spcBef>
              <a:defRPr sz="1100" b="0">
                <a:solidFill>
                  <a:schemeClr val="tx1"/>
                </a:solidFill>
              </a:defRPr>
            </a:lvl1pPr>
          </a:lstStyle>
          <a:p>
            <a:pPr lvl="0"/>
            <a:r>
              <a:rPr lang="fr-FR"/>
              <a:t>Définition</a:t>
            </a:r>
          </a:p>
        </p:txBody>
      </p:sp>
      <p:sp>
        <p:nvSpPr>
          <p:cNvPr id="9" name="Espace réservé du texte 10"/>
          <p:cNvSpPr>
            <a:spLocks noGrp="1"/>
          </p:cNvSpPr>
          <p:nvPr>
            <p:ph type="body" sz="quarter" idx="15" hasCustomPrompt="1"/>
          </p:nvPr>
        </p:nvSpPr>
        <p:spPr>
          <a:xfrm>
            <a:off x="250825" y="260350"/>
            <a:ext cx="306000" cy="450000"/>
          </a:xfrm>
        </p:spPr>
        <p:txBody>
          <a:bodyPr anchor="b" anchorCtr="0">
            <a:noAutofit/>
          </a:bodyPr>
          <a:lstStyle>
            <a:lvl1pPr algn="ctr">
              <a:defRPr sz="1800" b="0">
                <a:solidFill>
                  <a:schemeClr val="bg1"/>
                </a:solidFill>
                <a:latin typeface="+mj-lt"/>
              </a:defRPr>
            </a:lvl1pPr>
          </a:lstStyle>
          <a:p>
            <a:pPr lvl="0"/>
            <a:r>
              <a:rPr lang="fr-FR"/>
              <a:t>1</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93F574A-8C18-420A-9722-175CD29A059B}" type="datetime1">
              <a:rPr lang="fr-FR" smtClean="0"/>
              <a:pPr/>
              <a:t>26/09/2018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646B50E-8F2A-4F68-9DFC-CE6010B0320A}" type="slidenum">
              <a:rPr lang="fr-FR" smtClean="0"/>
              <a:pPr/>
              <a:t>‹N°›</a:t>
            </a:fld>
            <a:endParaRPr lang="fr-FR" dirty="0"/>
          </a:p>
        </p:txBody>
      </p:sp>
      <p:sp>
        <p:nvSpPr>
          <p:cNvPr id="11" name="Espace réservé du texte 10"/>
          <p:cNvSpPr>
            <a:spLocks noGrp="1"/>
          </p:cNvSpPr>
          <p:nvPr>
            <p:ph type="body" sz="quarter" idx="13" hasCustomPrompt="1"/>
          </p:nvPr>
        </p:nvSpPr>
        <p:spPr>
          <a:xfrm>
            <a:off x="250825" y="260350"/>
            <a:ext cx="306000" cy="450000"/>
          </a:xfrm>
        </p:spPr>
        <p:txBody>
          <a:bodyPr anchor="b" anchorCtr="0">
            <a:noAutofit/>
          </a:bodyPr>
          <a:lstStyle>
            <a:lvl1pPr algn="ctr">
              <a:defRPr sz="1800" b="0">
                <a:solidFill>
                  <a:schemeClr val="bg1"/>
                </a:solidFill>
                <a:latin typeface="+mj-lt"/>
              </a:defRPr>
            </a:lvl1pPr>
          </a:lstStyle>
          <a:p>
            <a:pPr lvl="0"/>
            <a:r>
              <a:rPr lang="fr-FR"/>
              <a:t>1</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avec exergue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15C6C95-5823-4193-B0BD-744AD21935FD}" type="datetime1">
              <a:rPr lang="fr-FR" smtClean="0"/>
              <a:pPr/>
              <a:t>26/09/2018</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0646B50E-8F2A-4F68-9DFC-CE6010B0320A}" type="slidenum">
              <a:rPr lang="fr-FR" smtClean="0"/>
              <a:pPr/>
              <a:t>‹N°›</a:t>
            </a:fld>
            <a:endParaRPr lang="fr-FR" dirty="0"/>
          </a:p>
        </p:txBody>
      </p:sp>
      <p:cxnSp>
        <p:nvCxnSpPr>
          <p:cNvPr id="11" name="Connecteur droit 10"/>
          <p:cNvCxnSpPr/>
          <p:nvPr userDrawn="1"/>
        </p:nvCxnSpPr>
        <p:spPr>
          <a:xfrm>
            <a:off x="250825" y="6237288"/>
            <a:ext cx="864235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Espace réservé du texte 13"/>
          <p:cNvSpPr>
            <a:spLocks noGrp="1"/>
          </p:cNvSpPr>
          <p:nvPr>
            <p:ph type="body" sz="quarter" idx="15" hasCustomPrompt="1"/>
          </p:nvPr>
        </p:nvSpPr>
        <p:spPr>
          <a:xfrm>
            <a:off x="323527" y="5676439"/>
            <a:ext cx="8569647" cy="504577"/>
          </a:xfrm>
        </p:spPr>
        <p:txBody>
          <a:bodyPr lIns="0" anchor="b" anchorCtr="0"/>
          <a:lstStyle>
            <a:lvl1pPr marL="0" indent="0" algn="l" defTabSz="914400" rtl="0" eaLnBrk="1" latinLnBrk="0" hangingPunct="1">
              <a:spcBef>
                <a:spcPts val="900"/>
              </a:spcBef>
              <a:buFontTx/>
              <a:buNone/>
              <a:defRPr lang="fr-FR" sz="1100" b="0" kern="1200" smtClean="0">
                <a:solidFill>
                  <a:schemeClr val="accent1"/>
                </a:solidFill>
                <a:latin typeface="+mj-lt"/>
                <a:ea typeface="+mn-ea"/>
                <a:cs typeface="+mn-cs"/>
              </a:defRPr>
            </a:lvl1pPr>
          </a:lstStyle>
          <a:p>
            <a:pPr marL="0" lvl="0" indent="0" algn="l" defTabSz="914400" rtl="0" eaLnBrk="1" latinLnBrk="0" hangingPunct="1">
              <a:spcBef>
                <a:spcPts val="900"/>
              </a:spcBef>
              <a:buFontTx/>
              <a:buNone/>
            </a:pPr>
            <a:r>
              <a:rPr lang="fr-FR"/>
              <a:t>Exergue de bas de page</a:t>
            </a:r>
          </a:p>
        </p:txBody>
      </p:sp>
      <p:sp>
        <p:nvSpPr>
          <p:cNvPr id="15" name="Espace réservé du texte 10"/>
          <p:cNvSpPr>
            <a:spLocks noGrp="1"/>
          </p:cNvSpPr>
          <p:nvPr>
            <p:ph type="body" sz="quarter" idx="16" hasCustomPrompt="1"/>
          </p:nvPr>
        </p:nvSpPr>
        <p:spPr>
          <a:xfrm>
            <a:off x="250825" y="260350"/>
            <a:ext cx="306000" cy="450000"/>
          </a:xfrm>
        </p:spPr>
        <p:txBody>
          <a:bodyPr anchor="b" anchorCtr="0">
            <a:noAutofit/>
          </a:bodyPr>
          <a:lstStyle>
            <a:lvl1pPr algn="ctr">
              <a:defRPr sz="1800" b="0">
                <a:solidFill>
                  <a:schemeClr val="bg1"/>
                </a:solidFill>
                <a:latin typeface="+mj-lt"/>
              </a:defRPr>
            </a:lvl1pPr>
          </a:lstStyle>
          <a:p>
            <a:pPr lvl="0"/>
            <a:r>
              <a:rPr lang="fr-FR"/>
              <a:t>1</a:t>
            </a:r>
          </a:p>
        </p:txBody>
      </p:sp>
      <p:cxnSp>
        <p:nvCxnSpPr>
          <p:cNvPr id="16" name="Connecteur droit 15"/>
          <p:cNvCxnSpPr/>
          <p:nvPr userDrawn="1"/>
        </p:nvCxnSpPr>
        <p:spPr>
          <a:xfrm flipV="1">
            <a:off x="250825" y="5805240"/>
            <a:ext cx="0"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13" name="Espace réservé du contenu 12"/>
          <p:cNvSpPr>
            <a:spLocks noGrp="1"/>
          </p:cNvSpPr>
          <p:nvPr>
            <p:ph sz="quarter" idx="17"/>
          </p:nvPr>
        </p:nvSpPr>
        <p:spPr>
          <a:xfrm>
            <a:off x="250825" y="1484313"/>
            <a:ext cx="8642350" cy="40322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250824" y="1484313"/>
            <a:ext cx="4074991" cy="4752975"/>
          </a:xfrm>
        </p:spPr>
        <p:txBody>
          <a:bodyPr/>
          <a:lstStyle>
            <a:lvl1pPr>
              <a:defRPr lang="fr-FR" sz="1150" b="1" kern="1200" smtClean="0">
                <a:solidFill>
                  <a:schemeClr val="accent1"/>
                </a:solidFill>
                <a:latin typeface="+mj-lt"/>
                <a:ea typeface="+mn-ea"/>
                <a:cs typeface="+mn-cs"/>
              </a:defRPr>
            </a:lvl1pPr>
            <a:lvl2pPr>
              <a:defRPr lang="fr-FR" sz="1100" kern="1200" smtClean="0">
                <a:solidFill>
                  <a:schemeClr val="accent1"/>
                </a:solidFill>
                <a:latin typeface="+mj-lt"/>
                <a:ea typeface="+mn-ea"/>
                <a:cs typeface="+mn-cs"/>
              </a:defRPr>
            </a:lvl2pPr>
            <a:lvl3pPr>
              <a:defRPr lang="fr-FR" sz="1100" kern="1200" smtClean="0">
                <a:solidFill>
                  <a:schemeClr val="tx1"/>
                </a:solidFill>
                <a:latin typeface="+mn-lt"/>
                <a:ea typeface="+mn-ea"/>
                <a:cs typeface="+mn-cs"/>
              </a:defRPr>
            </a:lvl3pPr>
            <a:lvl4pPr>
              <a:defRPr lang="fr-FR" sz="1100" kern="1200" smtClean="0">
                <a:solidFill>
                  <a:schemeClr val="tx1"/>
                </a:solidFill>
                <a:latin typeface="+mn-lt"/>
                <a:ea typeface="+mn-ea"/>
                <a:cs typeface="+mn-cs"/>
              </a:defRPr>
            </a:lvl4pPr>
            <a:lvl5pPr>
              <a:defRPr lang="fr-FR" sz="1100" kern="1200">
                <a:solidFill>
                  <a:schemeClr val="tx1"/>
                </a:solidFill>
                <a:latin typeface="+mn-lt"/>
                <a:ea typeface="+mn-ea"/>
                <a:cs typeface="+mn-cs"/>
              </a:defRPr>
            </a:lvl5pPr>
            <a:lvl6pPr>
              <a:defRPr sz="1800"/>
            </a:lvl6pPr>
            <a:lvl7pPr>
              <a:defRPr sz="1800"/>
            </a:lvl7pPr>
            <a:lvl8pPr>
              <a:defRPr sz="1800"/>
            </a:lvl8pPr>
            <a:lvl9pPr>
              <a:defRPr sz="1800"/>
            </a:lvl9pPr>
          </a:lstStyle>
          <a:p>
            <a:pPr marL="0" lvl="0" indent="0" algn="l" defTabSz="914400" rtl="0" eaLnBrk="1" latinLnBrk="0" hangingPunct="1">
              <a:spcBef>
                <a:spcPts val="900"/>
              </a:spcBef>
              <a:buFontTx/>
              <a:buNone/>
            </a:pPr>
            <a:r>
              <a:rPr lang="fr-FR"/>
              <a:t>Modifiez les styles du texte du masque</a:t>
            </a:r>
          </a:p>
          <a:p>
            <a:pPr marL="0" lvl="1" indent="0" algn="l" defTabSz="914400" rtl="0" eaLnBrk="1" latinLnBrk="0" hangingPunct="1">
              <a:spcBef>
                <a:spcPts val="900"/>
              </a:spcBef>
              <a:buFontTx/>
              <a:buNone/>
            </a:pPr>
            <a:r>
              <a:rPr lang="fr-FR"/>
              <a:t>Deuxième niveau</a:t>
            </a:r>
          </a:p>
          <a:p>
            <a:pPr marL="0" lvl="2" indent="0" algn="l" defTabSz="914400" rtl="0" eaLnBrk="1" latinLnBrk="0" hangingPunct="1">
              <a:spcBef>
                <a:spcPts val="900"/>
              </a:spcBef>
              <a:buFontTx/>
              <a:buNone/>
            </a:pPr>
            <a:r>
              <a:rPr lang="fr-FR"/>
              <a:t>Troisième niveau</a:t>
            </a:r>
          </a:p>
          <a:p>
            <a:pPr marL="0" lvl="3" indent="0" algn="l" defTabSz="914400" rtl="0" eaLnBrk="1" latinLnBrk="0" hangingPunct="1">
              <a:spcBef>
                <a:spcPts val="900"/>
              </a:spcBef>
              <a:buFontTx/>
              <a:buNone/>
            </a:pPr>
            <a:r>
              <a:rPr lang="fr-FR"/>
              <a:t>Quatrième niveau</a:t>
            </a:r>
          </a:p>
          <a:p>
            <a:pPr marL="0" lvl="4" indent="0" algn="l" defTabSz="914400" rtl="0" eaLnBrk="1" latinLnBrk="0" hangingPunct="1">
              <a:spcBef>
                <a:spcPts val="900"/>
              </a:spcBef>
              <a:buFontTx/>
              <a:buNone/>
            </a:pPr>
            <a:r>
              <a:rPr lang="fr-FR"/>
              <a:t>Cinquième niveau</a:t>
            </a:r>
          </a:p>
        </p:txBody>
      </p:sp>
      <p:sp>
        <p:nvSpPr>
          <p:cNvPr id="4" name="Espace réservé du contenu 3"/>
          <p:cNvSpPr>
            <a:spLocks noGrp="1"/>
          </p:cNvSpPr>
          <p:nvPr>
            <p:ph sz="half" idx="2"/>
          </p:nvPr>
        </p:nvSpPr>
        <p:spPr>
          <a:xfrm>
            <a:off x="4832252" y="1484313"/>
            <a:ext cx="4060923" cy="4752975"/>
          </a:xfrm>
        </p:spPr>
        <p:txBody>
          <a:bodyPr/>
          <a:lstStyle>
            <a:lvl1pPr>
              <a:defRPr lang="fr-FR" sz="1150" b="1" kern="1200" smtClean="0">
                <a:solidFill>
                  <a:schemeClr val="accent1"/>
                </a:solidFill>
                <a:latin typeface="+mj-lt"/>
                <a:ea typeface="+mn-ea"/>
                <a:cs typeface="+mn-cs"/>
              </a:defRPr>
            </a:lvl1pPr>
            <a:lvl2pPr>
              <a:defRPr lang="fr-FR" sz="1100" kern="1200" smtClean="0">
                <a:solidFill>
                  <a:schemeClr val="accent1"/>
                </a:solidFill>
                <a:latin typeface="+mj-lt"/>
                <a:ea typeface="+mn-ea"/>
                <a:cs typeface="+mn-cs"/>
              </a:defRPr>
            </a:lvl2pPr>
            <a:lvl3pPr>
              <a:defRPr lang="fr-FR" sz="1100" kern="1200" smtClean="0">
                <a:solidFill>
                  <a:schemeClr val="tx1"/>
                </a:solidFill>
                <a:latin typeface="+mn-lt"/>
                <a:ea typeface="+mn-ea"/>
                <a:cs typeface="+mn-cs"/>
              </a:defRPr>
            </a:lvl3pPr>
            <a:lvl4pPr>
              <a:defRPr lang="fr-FR" sz="1100" kern="1200" smtClean="0">
                <a:solidFill>
                  <a:schemeClr val="tx1"/>
                </a:solidFill>
                <a:latin typeface="+mn-lt"/>
                <a:ea typeface="+mn-ea"/>
                <a:cs typeface="+mn-cs"/>
              </a:defRPr>
            </a:lvl4pPr>
            <a:lvl5pPr>
              <a:defRPr lang="fr-FR" sz="1100" kern="1200">
                <a:solidFill>
                  <a:schemeClr val="tx1"/>
                </a:solidFill>
                <a:latin typeface="+mn-lt"/>
                <a:ea typeface="+mn-ea"/>
                <a:cs typeface="+mn-cs"/>
              </a:defRPr>
            </a:lvl5pPr>
            <a:lvl6pPr>
              <a:defRPr sz="1800"/>
            </a:lvl6pPr>
            <a:lvl7pPr>
              <a:defRPr sz="1800"/>
            </a:lvl7pPr>
            <a:lvl8pPr>
              <a:defRPr sz="1800"/>
            </a:lvl8pPr>
            <a:lvl9pPr>
              <a:defRPr sz="1800"/>
            </a:lvl9pPr>
          </a:lstStyle>
          <a:p>
            <a:pPr marL="0" lvl="0" indent="0" algn="l" defTabSz="914400" rtl="0" eaLnBrk="1" latinLnBrk="0" hangingPunct="1">
              <a:spcBef>
                <a:spcPts val="900"/>
              </a:spcBef>
              <a:buFontTx/>
              <a:buNone/>
            </a:pPr>
            <a:r>
              <a:rPr lang="fr-FR"/>
              <a:t>Modifiez les styles du texte du masque</a:t>
            </a:r>
          </a:p>
          <a:p>
            <a:pPr marL="0" lvl="1" indent="0" algn="l" defTabSz="914400" rtl="0" eaLnBrk="1" latinLnBrk="0" hangingPunct="1">
              <a:spcBef>
                <a:spcPts val="900"/>
              </a:spcBef>
              <a:buFontTx/>
              <a:buNone/>
            </a:pPr>
            <a:r>
              <a:rPr lang="fr-FR"/>
              <a:t>Deuxième niveau</a:t>
            </a:r>
          </a:p>
          <a:p>
            <a:pPr marL="0" lvl="2" indent="0" algn="l" defTabSz="914400" rtl="0" eaLnBrk="1" latinLnBrk="0" hangingPunct="1">
              <a:spcBef>
                <a:spcPts val="900"/>
              </a:spcBef>
              <a:buFontTx/>
              <a:buNone/>
            </a:pPr>
            <a:r>
              <a:rPr lang="fr-FR"/>
              <a:t>Troisième niveau</a:t>
            </a:r>
          </a:p>
          <a:p>
            <a:pPr marL="0" lvl="3" indent="0" algn="l" defTabSz="914400" rtl="0" eaLnBrk="1" latinLnBrk="0" hangingPunct="1">
              <a:spcBef>
                <a:spcPts val="900"/>
              </a:spcBef>
              <a:buFontTx/>
              <a:buNone/>
            </a:pPr>
            <a:r>
              <a:rPr lang="fr-FR"/>
              <a:t>Quatrième niveau</a:t>
            </a:r>
          </a:p>
          <a:p>
            <a:pPr marL="0" lvl="4" indent="0" algn="l" defTabSz="914400" rtl="0" eaLnBrk="1" latinLnBrk="0" hangingPunct="1">
              <a:spcBef>
                <a:spcPts val="900"/>
              </a:spcBef>
              <a:buFontTx/>
              <a:buNone/>
            </a:pPr>
            <a:r>
              <a:rPr lang="fr-FR"/>
              <a:t>Cinquième niveau</a:t>
            </a:r>
          </a:p>
        </p:txBody>
      </p:sp>
      <p:sp>
        <p:nvSpPr>
          <p:cNvPr id="5" name="Espace réservé de la date 4"/>
          <p:cNvSpPr>
            <a:spLocks noGrp="1"/>
          </p:cNvSpPr>
          <p:nvPr>
            <p:ph type="dt" sz="half" idx="10"/>
          </p:nvPr>
        </p:nvSpPr>
        <p:spPr/>
        <p:txBody>
          <a:bodyPr/>
          <a:lstStyle/>
          <a:p>
            <a:fld id="{A8CA7CC6-8050-4E86-A185-55870AB3537E}" type="datetime1">
              <a:rPr lang="fr-FR" smtClean="0"/>
              <a:pPr/>
              <a:t>26/09/2018</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646B50E-8F2A-4F68-9DFC-CE6010B0320A}" type="slidenum">
              <a:rPr lang="fr-FR" smtClean="0"/>
              <a:pPr/>
              <a:t>‹N°›</a:t>
            </a:fld>
            <a:endParaRPr lang="fr-FR" dirty="0"/>
          </a:p>
        </p:txBody>
      </p:sp>
      <p:sp>
        <p:nvSpPr>
          <p:cNvPr id="9" name="Espace réservé du texte 10"/>
          <p:cNvSpPr>
            <a:spLocks noGrp="1"/>
          </p:cNvSpPr>
          <p:nvPr>
            <p:ph type="body" sz="quarter" idx="13" hasCustomPrompt="1"/>
          </p:nvPr>
        </p:nvSpPr>
        <p:spPr>
          <a:xfrm>
            <a:off x="250825" y="260350"/>
            <a:ext cx="306000" cy="450000"/>
          </a:xfrm>
        </p:spPr>
        <p:txBody>
          <a:bodyPr anchor="b" anchorCtr="0">
            <a:noAutofit/>
          </a:bodyPr>
          <a:lstStyle>
            <a:lvl1pPr algn="ctr">
              <a:defRPr sz="1800" b="0">
                <a:solidFill>
                  <a:schemeClr val="bg1"/>
                </a:solidFill>
                <a:latin typeface="+mj-lt"/>
              </a:defRPr>
            </a:lvl1pPr>
          </a:lstStyle>
          <a:p>
            <a:pPr lvl="0"/>
            <a:r>
              <a:rPr lang="fr-FR"/>
              <a:t>1</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7D871093-0383-4315-9D5B-69C141DFAAAB}" type="datetime1">
              <a:rPr lang="fr-FR" smtClean="0"/>
              <a:pPr/>
              <a:t>26/09/2018</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0646B50E-8F2A-4F68-9DFC-CE6010B0320A}" type="slidenum">
              <a:rPr lang="fr-FR" smtClean="0"/>
              <a:pPr/>
              <a:t>‹N°›</a:t>
            </a:fld>
            <a:endParaRPr lang="fr-FR" dirty="0"/>
          </a:p>
        </p:txBody>
      </p:sp>
      <p:sp>
        <p:nvSpPr>
          <p:cNvPr id="7" name="Espace réservé du texte 10"/>
          <p:cNvSpPr>
            <a:spLocks noGrp="1"/>
          </p:cNvSpPr>
          <p:nvPr>
            <p:ph type="body" sz="quarter" idx="13" hasCustomPrompt="1"/>
          </p:nvPr>
        </p:nvSpPr>
        <p:spPr>
          <a:xfrm>
            <a:off x="250825" y="260350"/>
            <a:ext cx="306000" cy="450000"/>
          </a:xfrm>
        </p:spPr>
        <p:txBody>
          <a:bodyPr anchor="b" anchorCtr="0">
            <a:noAutofit/>
          </a:bodyPr>
          <a:lstStyle>
            <a:lvl1pPr algn="ctr">
              <a:defRPr sz="1800" b="0">
                <a:solidFill>
                  <a:schemeClr val="bg1"/>
                </a:solidFill>
                <a:latin typeface="+mj-lt"/>
              </a:defRPr>
            </a:lvl1pPr>
          </a:lstStyle>
          <a:p>
            <a:pPr lvl="0"/>
            <a:r>
              <a:rPr lang="fr-FR"/>
              <a:t>1</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65688"/>
            <a:ext cx="5486400" cy="566738"/>
          </a:xfrm>
        </p:spPr>
        <p:txBody>
          <a:bodyPr anchor="b">
            <a:normAutofit/>
          </a:bodyPr>
          <a:lstStyle>
            <a:lvl1pPr algn="l">
              <a:defRPr sz="1500" b="1"/>
            </a:lvl1pPr>
          </a:lstStyle>
          <a:p>
            <a:r>
              <a:rPr lang="fr-FR"/>
              <a:t>Modifiez le style du titre</a:t>
            </a:r>
          </a:p>
        </p:txBody>
      </p:sp>
      <p:sp>
        <p:nvSpPr>
          <p:cNvPr id="3" name="Espace réservé pour une image  2"/>
          <p:cNvSpPr>
            <a:spLocks noGrp="1"/>
          </p:cNvSpPr>
          <p:nvPr>
            <p:ph type="pic" idx="1"/>
          </p:nvPr>
        </p:nvSpPr>
        <p:spPr>
          <a:xfrm>
            <a:off x="1792288" y="612774"/>
            <a:ext cx="5486400" cy="418437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4" name="Espace réservé du texte 3"/>
          <p:cNvSpPr>
            <a:spLocks noGrp="1"/>
          </p:cNvSpPr>
          <p:nvPr>
            <p:ph type="body" sz="half" idx="2"/>
          </p:nvPr>
        </p:nvSpPr>
        <p:spPr>
          <a:xfrm>
            <a:off x="1792288" y="5432426"/>
            <a:ext cx="5486400"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C336930-2F00-4139-A8D2-53111E2F7CAC}" type="datetime1">
              <a:rPr lang="fr-FR" smtClean="0"/>
              <a:pPr/>
              <a:t>26/09/2018</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646B50E-8F2A-4F68-9DFC-CE6010B0320A}" type="slidenum">
              <a:rPr lang="fr-FR" smtClean="0"/>
              <a:pPr/>
              <a:t>‹N°›</a:t>
            </a:fld>
            <a:endParaRPr lang="fr-FR" dirty="0"/>
          </a:p>
        </p:txBody>
      </p:sp>
      <p:sp>
        <p:nvSpPr>
          <p:cNvPr id="9" name="Espace réservé du texte 10"/>
          <p:cNvSpPr>
            <a:spLocks noGrp="1"/>
          </p:cNvSpPr>
          <p:nvPr>
            <p:ph type="body" sz="quarter" idx="13" hasCustomPrompt="1"/>
          </p:nvPr>
        </p:nvSpPr>
        <p:spPr>
          <a:xfrm>
            <a:off x="250825" y="260350"/>
            <a:ext cx="306000" cy="450000"/>
          </a:xfrm>
        </p:spPr>
        <p:txBody>
          <a:bodyPr anchor="b" anchorCtr="0">
            <a:noAutofit/>
          </a:bodyPr>
          <a:lstStyle>
            <a:lvl1pPr algn="ctr">
              <a:defRPr sz="1800" b="0">
                <a:solidFill>
                  <a:schemeClr val="bg1"/>
                </a:solidFill>
                <a:latin typeface="+mj-lt"/>
              </a:defRPr>
            </a:lvl1pPr>
          </a:lstStyle>
          <a:p>
            <a:pPr lvl="0"/>
            <a:r>
              <a:rPr lang="fr-FR"/>
              <a:t>1</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83568" y="274638"/>
            <a:ext cx="5400000" cy="450000"/>
          </a:xfrm>
          <a:prstGeom prst="rect">
            <a:avLst/>
          </a:prstGeom>
        </p:spPr>
        <p:txBody>
          <a:bodyPr vert="horz" lIns="0" tIns="0" rIns="0" bIns="0" rtlCol="0" anchor="b" anchorCtr="0">
            <a:normAutofit/>
          </a:bodyPr>
          <a:lstStyle/>
          <a:p>
            <a:r>
              <a:rPr lang="fr-FR"/>
              <a:t>Cliquez pour modifier le style du titre</a:t>
            </a:r>
          </a:p>
        </p:txBody>
      </p:sp>
      <p:sp>
        <p:nvSpPr>
          <p:cNvPr id="3" name="Espace réservé du texte 2"/>
          <p:cNvSpPr>
            <a:spLocks noGrp="1"/>
          </p:cNvSpPr>
          <p:nvPr>
            <p:ph type="body" idx="1"/>
          </p:nvPr>
        </p:nvSpPr>
        <p:spPr>
          <a:xfrm>
            <a:off x="250825" y="1484313"/>
            <a:ext cx="8642350" cy="4752975"/>
          </a:xfrm>
          <a:prstGeom prst="rect">
            <a:avLst/>
          </a:prstGeom>
        </p:spPr>
        <p:txBody>
          <a:bodyPr vert="horz" lIns="0" tIns="0" rIns="0" bIns="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250825" y="6386694"/>
            <a:ext cx="1800895" cy="365125"/>
          </a:xfrm>
          <a:prstGeom prst="rect">
            <a:avLst/>
          </a:prstGeom>
        </p:spPr>
        <p:txBody>
          <a:bodyPr vert="horz" lIns="0" tIns="0" rIns="0" bIns="0" rtlCol="0" anchor="ctr"/>
          <a:lstStyle>
            <a:lvl1pPr algn="l">
              <a:lnSpc>
                <a:spcPts val="1200"/>
              </a:lnSpc>
              <a:defRPr sz="1150">
                <a:solidFill>
                  <a:schemeClr val="tx1">
                    <a:tint val="75000"/>
                  </a:schemeClr>
                </a:solidFill>
                <a:latin typeface="+mj-lt"/>
              </a:defRPr>
            </a:lvl1pPr>
          </a:lstStyle>
          <a:p>
            <a:fld id="{F15C6C95-5823-4193-B0BD-744AD21935FD}" type="datetime1">
              <a:rPr lang="fr-FR" smtClean="0"/>
              <a:pPr/>
              <a:t>26/09/2018</a:t>
            </a:fld>
            <a:endParaRPr lang="fr-FR" dirty="0"/>
          </a:p>
        </p:txBody>
      </p:sp>
      <p:sp>
        <p:nvSpPr>
          <p:cNvPr id="5" name="Espace réservé du pied de page 4"/>
          <p:cNvSpPr>
            <a:spLocks noGrp="1"/>
          </p:cNvSpPr>
          <p:nvPr>
            <p:ph type="ftr" sz="quarter" idx="3"/>
          </p:nvPr>
        </p:nvSpPr>
        <p:spPr>
          <a:xfrm>
            <a:off x="2267743" y="6386694"/>
            <a:ext cx="5760640" cy="365125"/>
          </a:xfrm>
          <a:prstGeom prst="rect">
            <a:avLst/>
          </a:prstGeom>
        </p:spPr>
        <p:txBody>
          <a:bodyPr vert="horz" lIns="0" tIns="0" rIns="0" bIns="0" rtlCol="0" anchor="ctr"/>
          <a:lstStyle>
            <a:lvl1pPr algn="ctr">
              <a:lnSpc>
                <a:spcPts val="1200"/>
              </a:lnSpc>
              <a:defRPr sz="1150">
                <a:solidFill>
                  <a:schemeClr val="tx1">
                    <a:tint val="75000"/>
                  </a:schemeClr>
                </a:solidFill>
                <a:latin typeface="+mj-lt"/>
              </a:defRPr>
            </a:lvl1pPr>
          </a:lstStyle>
          <a:p>
            <a:endParaRPr lang="fr-FR" dirty="0"/>
          </a:p>
        </p:txBody>
      </p:sp>
      <p:sp>
        <p:nvSpPr>
          <p:cNvPr id="6" name="Espace réservé du numéro de diapositive 5"/>
          <p:cNvSpPr>
            <a:spLocks noGrp="1"/>
          </p:cNvSpPr>
          <p:nvPr>
            <p:ph type="sldNum" sz="quarter" idx="4"/>
          </p:nvPr>
        </p:nvSpPr>
        <p:spPr>
          <a:xfrm>
            <a:off x="8244407" y="6386694"/>
            <a:ext cx="648767" cy="365125"/>
          </a:xfrm>
          <a:prstGeom prst="rect">
            <a:avLst/>
          </a:prstGeom>
        </p:spPr>
        <p:txBody>
          <a:bodyPr vert="horz" lIns="0" tIns="0" rIns="0" bIns="0" rtlCol="0" anchor="ctr"/>
          <a:lstStyle>
            <a:lvl1pPr algn="r">
              <a:lnSpc>
                <a:spcPts val="1200"/>
              </a:lnSpc>
              <a:defRPr sz="1150">
                <a:solidFill>
                  <a:schemeClr val="tx1">
                    <a:tint val="75000"/>
                  </a:schemeClr>
                </a:solidFill>
                <a:latin typeface="+mj-lt"/>
              </a:defRPr>
            </a:lvl1pPr>
          </a:lstStyle>
          <a:p>
            <a:fld id="{0646B50E-8F2A-4F68-9DFC-CE6010B0320A}" type="slidenum">
              <a:rPr lang="fr-FR" smtClean="0"/>
              <a:pPr/>
              <a:t>‹N°›</a:t>
            </a:fld>
            <a:endParaRPr lang="fr-FR" dirty="0"/>
          </a:p>
        </p:txBody>
      </p:sp>
      <p:sp>
        <p:nvSpPr>
          <p:cNvPr id="9" name="Rectangle 8"/>
          <p:cNvSpPr/>
          <p:nvPr/>
        </p:nvSpPr>
        <p:spPr>
          <a:xfrm>
            <a:off x="250825" y="0"/>
            <a:ext cx="306000" cy="72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a16="http://schemas.microsoft.com/office/drawing/2014/main" id="{21091395-3FCC-4637-88D6-F8EDBA310D9C}"/>
              </a:ext>
            </a:extLst>
          </p:cNvPr>
          <p:cNvPicPr>
            <a:picLocks noChangeAspect="1"/>
          </p:cNvPicPr>
          <p:nvPr userDrawn="1"/>
        </p:nvPicPr>
        <p:blipFill>
          <a:blip r:embed="rId12"/>
          <a:stretch>
            <a:fillRect/>
          </a:stretch>
        </p:blipFill>
        <p:spPr>
          <a:xfrm>
            <a:off x="7751591" y="169947"/>
            <a:ext cx="1142700" cy="621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61" r:id="rId3"/>
    <p:sldLayoutId id="2147483659" r:id="rId4"/>
    <p:sldLayoutId id="2147483650" r:id="rId5"/>
    <p:sldLayoutId id="2147483660" r:id="rId6"/>
    <p:sldLayoutId id="2147483652" r:id="rId7"/>
    <p:sldLayoutId id="2147483654" r:id="rId8"/>
    <p:sldLayoutId id="2147483657" r:id="rId9"/>
    <p:sldLayoutId id="2147483662" r:id="rId10"/>
  </p:sldLayoutIdLst>
  <p:transition>
    <p:fade/>
  </p:transition>
  <p:hf hdr="0" ftr="0" dt="0"/>
  <p:txStyles>
    <p:titleStyle>
      <a:lvl1pPr algn="l" defTabSz="914400" rtl="0" eaLnBrk="1" latinLnBrk="0" hangingPunct="1">
        <a:spcBef>
          <a:spcPct val="0"/>
        </a:spcBef>
        <a:buNone/>
        <a:defRPr sz="1400" kern="1200" baseline="0">
          <a:solidFill>
            <a:schemeClr val="accent1"/>
          </a:solidFill>
          <a:latin typeface="+mj-lt"/>
          <a:ea typeface="+mj-ea"/>
          <a:cs typeface="+mj-cs"/>
        </a:defRPr>
      </a:lvl1pPr>
    </p:titleStyle>
    <p:bodyStyle>
      <a:lvl1pPr marL="0" indent="0" algn="l" defTabSz="914400" rtl="0" eaLnBrk="1" latinLnBrk="0" hangingPunct="1">
        <a:spcBef>
          <a:spcPts val="900"/>
        </a:spcBef>
        <a:buFontTx/>
        <a:buNone/>
        <a:defRPr sz="1150" b="1" kern="1200">
          <a:solidFill>
            <a:schemeClr val="accent1"/>
          </a:solidFill>
          <a:latin typeface="+mj-lt"/>
          <a:ea typeface="+mn-ea"/>
          <a:cs typeface="+mn-cs"/>
        </a:defRPr>
      </a:lvl1pPr>
      <a:lvl2pPr marL="0" indent="0" algn="l" defTabSz="914400" rtl="0" eaLnBrk="1" latinLnBrk="0" hangingPunct="1">
        <a:spcBef>
          <a:spcPts val="400"/>
        </a:spcBef>
        <a:buFontTx/>
        <a:buNone/>
        <a:tabLst/>
        <a:defRPr sz="1100" kern="1200">
          <a:solidFill>
            <a:schemeClr val="accent1"/>
          </a:solidFill>
          <a:latin typeface="+mj-lt"/>
          <a:ea typeface="+mn-ea"/>
          <a:cs typeface="+mn-cs"/>
        </a:defRPr>
      </a:lvl2pPr>
      <a:lvl3pPr marL="0" indent="0" algn="l" defTabSz="914400" rtl="0" eaLnBrk="1" latinLnBrk="0" hangingPunct="1">
        <a:spcBef>
          <a:spcPts val="300"/>
        </a:spcBef>
        <a:buFontTx/>
        <a:buNone/>
        <a:defRPr sz="1100" kern="1200">
          <a:solidFill>
            <a:schemeClr val="tx1"/>
          </a:solidFill>
          <a:latin typeface="+mn-lt"/>
          <a:ea typeface="+mn-ea"/>
          <a:cs typeface="+mn-cs"/>
        </a:defRPr>
      </a:lvl3pPr>
      <a:lvl4pPr marL="182563" indent="-90488" algn="l" defTabSz="914400" rtl="0" eaLnBrk="1" latinLnBrk="0" hangingPunct="1">
        <a:spcBef>
          <a:spcPts val="200"/>
        </a:spcBef>
        <a:buClr>
          <a:schemeClr val="accent1"/>
        </a:buClr>
        <a:buFont typeface="Symbol" pitchFamily="18" charset="2"/>
        <a:buChar char="·"/>
        <a:tabLst/>
        <a:defRPr sz="1100" kern="1200">
          <a:solidFill>
            <a:schemeClr val="tx1"/>
          </a:solidFill>
          <a:latin typeface="+mn-lt"/>
          <a:ea typeface="+mn-ea"/>
          <a:cs typeface="+mn-cs"/>
        </a:defRPr>
      </a:lvl4pPr>
      <a:lvl5pPr marL="288925" indent="-106363" algn="l" defTabSz="914400" rtl="0" eaLnBrk="1" latinLnBrk="0" hangingPunct="1">
        <a:spcBef>
          <a:spcPts val="100"/>
        </a:spcBef>
        <a:buClr>
          <a:schemeClr val="accent1"/>
        </a:buClr>
        <a:buFont typeface="Times New Roman" pitchFamily="18" charset="0"/>
        <a:buChar char="&gt;"/>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www.voyages-sncf.com/"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vernimmen.net/html/glossaire/definition_flux_de_tresorerie.html" TargetMode="External"/><Relationship Id="rId7" Type="http://schemas.openxmlformats.org/officeDocument/2006/relationships/hyperlink" Target="http://www.vernimmen.net/html/glossaire/definition_risque.html" TargetMode="External"/><Relationship Id="rId2" Type="http://schemas.openxmlformats.org/officeDocument/2006/relationships/hyperlink" Target="http://www.vernimmen.net/html/glossaire/definition_valeur.html" TargetMode="External"/><Relationship Id="rId1" Type="http://schemas.openxmlformats.org/officeDocument/2006/relationships/slideLayout" Target="../slideLayouts/slideLayout10.xml"/><Relationship Id="rId6" Type="http://schemas.openxmlformats.org/officeDocument/2006/relationships/hyperlink" Target="http://www.vernimmen.net/html/glossaire/definition_taux_de_rentabilite.html" TargetMode="External"/><Relationship Id="rId5" Type="http://schemas.openxmlformats.org/officeDocument/2006/relationships/hyperlink" Target="http://www.vernimmen.net/html/glossaire/definition_investissement.html" TargetMode="External"/><Relationship Id="rId4" Type="http://schemas.openxmlformats.org/officeDocument/2006/relationships/hyperlink" Target="http://www.vernimmen.net/html/glossaire/definition_tresorerie.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idx="4294967295"/>
          </p:nvPr>
        </p:nvSpPr>
        <p:spPr>
          <a:xfrm>
            <a:off x="1538312" y="2157299"/>
            <a:ext cx="6120000" cy="317897"/>
          </a:xfrm>
        </p:spPr>
        <p:txBody>
          <a:bodyPr>
            <a:noAutofit/>
          </a:bodyPr>
          <a:lstStyle/>
          <a:p>
            <a:pPr algn="ctr"/>
            <a:r>
              <a:rPr lang="fr-FR" sz="1800" b="1" dirty="0">
                <a:solidFill>
                  <a:schemeClr val="bg1"/>
                </a:solidFill>
              </a:rPr>
              <a:t>Colloque </a:t>
            </a:r>
            <a:br>
              <a:rPr lang="fr-FR" sz="1800" b="1" dirty="0">
                <a:solidFill>
                  <a:schemeClr val="bg1"/>
                </a:solidFill>
              </a:rPr>
            </a:br>
            <a:r>
              <a:rPr lang="fr-FR" sz="1800" b="1" dirty="0">
                <a:solidFill>
                  <a:schemeClr val="bg1"/>
                </a:solidFill>
              </a:rPr>
              <a:t>– Compagnie Nationale des Experts Judiciaires en Gestion d’Entreprise</a:t>
            </a:r>
          </a:p>
        </p:txBody>
      </p:sp>
      <p:sp>
        <p:nvSpPr>
          <p:cNvPr id="6" name="Sous-titre 5"/>
          <p:cNvSpPr>
            <a:spLocks noGrp="1"/>
          </p:cNvSpPr>
          <p:nvPr>
            <p:ph type="subTitle" idx="4294967295"/>
          </p:nvPr>
        </p:nvSpPr>
        <p:spPr>
          <a:xfrm>
            <a:off x="1512000" y="4094210"/>
            <a:ext cx="6120000" cy="850028"/>
          </a:xfrm>
        </p:spPr>
        <p:txBody>
          <a:bodyPr>
            <a:normAutofit/>
          </a:bodyPr>
          <a:lstStyle/>
          <a:p>
            <a:pPr algn="ctr"/>
            <a:r>
              <a:rPr lang="fr-FR" sz="1800" dirty="0">
                <a:solidFill>
                  <a:schemeClr val="bg1"/>
                </a:solidFill>
              </a:rPr>
              <a:t>Évaluation du préjudice lié à l’écoulement du temps</a:t>
            </a:r>
          </a:p>
        </p:txBody>
      </p:sp>
      <p:sp>
        <p:nvSpPr>
          <p:cNvPr id="7" name="Espace réservé du texte 6"/>
          <p:cNvSpPr>
            <a:spLocks noGrp="1"/>
          </p:cNvSpPr>
          <p:nvPr>
            <p:ph type="body" sz="quarter" idx="4294967295"/>
          </p:nvPr>
        </p:nvSpPr>
        <p:spPr>
          <a:xfrm>
            <a:off x="3707904" y="3152966"/>
            <a:ext cx="6120000" cy="288602"/>
          </a:xfrm>
        </p:spPr>
        <p:txBody>
          <a:bodyPr>
            <a:normAutofit/>
          </a:bodyPr>
          <a:lstStyle/>
          <a:p>
            <a:r>
              <a:rPr lang="fr-FR" sz="1800" dirty="0">
                <a:solidFill>
                  <a:schemeClr val="bg1"/>
                </a:solidFill>
              </a:rPr>
              <a:t>11 octobre 2018</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1910" y="151482"/>
            <a:ext cx="8291264" cy="634012"/>
          </a:xfrm>
        </p:spPr>
        <p:txBody>
          <a:bodyPr>
            <a:normAutofit/>
          </a:bodyPr>
          <a:lstStyle/>
          <a:p>
            <a:r>
              <a:rPr lang="fr-FR" sz="1600" b="1" dirty="0">
                <a:latin typeface="+mj-lt"/>
              </a:rPr>
              <a:t>Conditions d’application des intérêts moratoires </a:t>
            </a:r>
          </a:p>
        </p:txBody>
      </p:sp>
      <p:sp>
        <p:nvSpPr>
          <p:cNvPr id="3" name="Espace réservé du contenu 2"/>
          <p:cNvSpPr>
            <a:spLocks noGrp="1"/>
          </p:cNvSpPr>
          <p:nvPr>
            <p:ph idx="1"/>
          </p:nvPr>
        </p:nvSpPr>
        <p:spPr>
          <a:xfrm>
            <a:off x="488032" y="1052736"/>
            <a:ext cx="8229600" cy="4963186"/>
          </a:xfrm>
          <a:solidFill>
            <a:schemeClr val="bg1"/>
          </a:solidFill>
        </p:spPr>
        <p:txBody>
          <a:bodyPr>
            <a:noAutofit/>
          </a:bodyPr>
          <a:lstStyle/>
          <a:p>
            <a:pPr marL="285750" indent="-285750" algn="just">
              <a:buFont typeface="Wingdings" panose="05000000000000000000" pitchFamily="2" charset="2"/>
              <a:buChar char="Ø"/>
            </a:pPr>
            <a:r>
              <a:rPr lang="fr-FR" b="0" dirty="0">
                <a:solidFill>
                  <a:schemeClr val="tx1"/>
                </a:solidFill>
                <a:latin typeface="+mj-lt"/>
              </a:rPr>
              <a:t>Il faut que la dette </a:t>
            </a:r>
            <a:r>
              <a:rPr lang="fr-FR" dirty="0">
                <a:solidFill>
                  <a:schemeClr val="tx1"/>
                </a:solidFill>
                <a:latin typeface="+mj-lt"/>
              </a:rPr>
              <a:t>soit liquide c’est-à-dire certaine et exigible</a:t>
            </a:r>
            <a:r>
              <a:rPr lang="fr-FR" b="0" dirty="0">
                <a:solidFill>
                  <a:schemeClr val="tx1"/>
                </a:solidFill>
                <a:latin typeface="+mj-lt"/>
              </a:rPr>
              <a:t> comme le rappelle la fiche n°7:</a:t>
            </a:r>
          </a:p>
          <a:p>
            <a:pPr marL="285750" indent="-285750" algn="just">
              <a:buFont typeface="Wingdings" panose="05000000000000000000" pitchFamily="2" charset="2"/>
              <a:buChar char="Ø"/>
            </a:pPr>
            <a:endParaRPr lang="fr-FR" sz="1600" b="0" dirty="0">
              <a:solidFill>
                <a:schemeClr val="tx1"/>
              </a:solidFill>
              <a:latin typeface="+mj-lt"/>
            </a:endParaRPr>
          </a:p>
          <a:p>
            <a:pPr marL="285750" indent="-285750" algn="just">
              <a:buFont typeface="Wingdings" panose="05000000000000000000" pitchFamily="2" charset="2"/>
              <a:buChar char="Ø"/>
            </a:pPr>
            <a:endParaRPr lang="fr-FR" sz="1300" b="0" dirty="0">
              <a:solidFill>
                <a:schemeClr val="tx1"/>
              </a:solidFill>
              <a:latin typeface="+mj-lt"/>
            </a:endParaRPr>
          </a:p>
          <a:p>
            <a:pPr marL="285750" indent="-285750" algn="just">
              <a:buFont typeface="Wingdings" panose="05000000000000000000" pitchFamily="2" charset="2"/>
              <a:buChar char="Ø"/>
            </a:pPr>
            <a:endParaRPr lang="fr-FR" sz="1300" dirty="0">
              <a:solidFill>
                <a:schemeClr val="tx1"/>
              </a:solidFill>
              <a:latin typeface="+mj-lt"/>
            </a:endParaRPr>
          </a:p>
          <a:p>
            <a:pPr marL="285750" indent="-285750" algn="just">
              <a:buFont typeface="Wingdings" panose="05000000000000000000" pitchFamily="2" charset="2"/>
              <a:buChar char="Ø"/>
            </a:pPr>
            <a:endParaRPr lang="fr-FR" sz="1300" dirty="0">
              <a:solidFill>
                <a:schemeClr val="tx1"/>
              </a:solidFill>
              <a:latin typeface="+mj-lt"/>
            </a:endParaRPr>
          </a:p>
          <a:p>
            <a:pPr marL="285750" indent="-285750" algn="just">
              <a:buFont typeface="Wingdings" panose="05000000000000000000" pitchFamily="2" charset="2"/>
              <a:buChar char="Ø"/>
            </a:pPr>
            <a:endParaRPr lang="fr-FR" sz="1300" dirty="0">
              <a:solidFill>
                <a:schemeClr val="tx1"/>
              </a:solidFill>
              <a:latin typeface="+mj-lt"/>
            </a:endParaRPr>
          </a:p>
          <a:p>
            <a:pPr marL="285750" indent="-285750" algn="just">
              <a:buFont typeface="Wingdings" panose="05000000000000000000" pitchFamily="2" charset="2"/>
              <a:buChar char="Ø"/>
            </a:pPr>
            <a:endParaRPr lang="fr-FR" sz="1300" dirty="0">
              <a:solidFill>
                <a:schemeClr val="tx1"/>
              </a:solidFill>
              <a:latin typeface="+mj-lt"/>
            </a:endParaRPr>
          </a:p>
          <a:p>
            <a:pPr marL="285750" indent="-285750" algn="just">
              <a:buFont typeface="Wingdings" panose="05000000000000000000" pitchFamily="2" charset="2"/>
              <a:buChar char="Ø"/>
            </a:pPr>
            <a:endParaRPr lang="fr-FR" sz="1300" dirty="0">
              <a:solidFill>
                <a:schemeClr val="tx1"/>
              </a:solidFill>
              <a:latin typeface="+mj-lt"/>
            </a:endParaRPr>
          </a:p>
          <a:p>
            <a:pPr marL="285750" indent="-285750" algn="just">
              <a:buFont typeface="Wingdings" panose="05000000000000000000" pitchFamily="2" charset="2"/>
              <a:buChar char="Ø"/>
            </a:pPr>
            <a:endParaRPr lang="fr-FR" sz="1300" dirty="0">
              <a:solidFill>
                <a:schemeClr val="tx1"/>
              </a:solidFill>
              <a:latin typeface="+mj-lt"/>
            </a:endParaRPr>
          </a:p>
          <a:p>
            <a:pPr marL="285750" indent="-285750" algn="just">
              <a:buFont typeface="Wingdings" panose="05000000000000000000" pitchFamily="2" charset="2"/>
              <a:buChar char="Ø"/>
            </a:pPr>
            <a:endParaRPr lang="fr-FR" sz="1300" dirty="0">
              <a:solidFill>
                <a:schemeClr val="tx1"/>
              </a:solidFill>
              <a:latin typeface="+mj-lt"/>
            </a:endParaRPr>
          </a:p>
          <a:p>
            <a:pPr marL="285750" indent="-285750" algn="just">
              <a:buFont typeface="Wingdings" panose="05000000000000000000" pitchFamily="2" charset="2"/>
              <a:buChar char="Ø"/>
            </a:pPr>
            <a:endParaRPr lang="fr-FR" sz="1300" dirty="0">
              <a:solidFill>
                <a:schemeClr val="tx1"/>
              </a:solidFill>
              <a:latin typeface="+mj-lt"/>
            </a:endParaRPr>
          </a:p>
          <a:p>
            <a:pPr algn="just"/>
            <a:endParaRPr lang="fr-FR" sz="1300" dirty="0">
              <a:solidFill>
                <a:schemeClr val="tx1"/>
              </a:solidFill>
              <a:latin typeface="+mj-lt"/>
            </a:endParaRPr>
          </a:p>
          <a:p>
            <a:pPr marL="285750" indent="-285750" algn="just">
              <a:buFont typeface="Wingdings" panose="05000000000000000000" pitchFamily="2" charset="2"/>
              <a:buChar char="Ø"/>
            </a:pPr>
            <a:r>
              <a:rPr lang="fr-FR" dirty="0">
                <a:solidFill>
                  <a:schemeClr val="tx1"/>
                </a:solidFill>
                <a:latin typeface="+mj-lt"/>
              </a:rPr>
              <a:t>Les intérêts moratoires ne cessent de courir qu’au jour du paiement </a:t>
            </a:r>
            <a:r>
              <a:rPr lang="fr-FR" b="0" dirty="0">
                <a:solidFill>
                  <a:schemeClr val="tx1"/>
                </a:solidFill>
                <a:latin typeface="+mj-lt"/>
              </a:rPr>
              <a:t>;</a:t>
            </a:r>
          </a:p>
          <a:p>
            <a:pPr marL="285750" indent="-285750" algn="just">
              <a:buFont typeface="Wingdings" panose="05000000000000000000" pitchFamily="2" charset="2"/>
              <a:buChar char="Ø"/>
            </a:pPr>
            <a:r>
              <a:rPr lang="fr-FR" b="0" dirty="0">
                <a:solidFill>
                  <a:schemeClr val="tx1"/>
                </a:solidFill>
                <a:latin typeface="+mj-lt"/>
              </a:rPr>
              <a:t>Les intérêts moratoires font l’objet d’une </a:t>
            </a:r>
            <a:r>
              <a:rPr lang="fr-FR" dirty="0">
                <a:solidFill>
                  <a:schemeClr val="tx1"/>
                </a:solidFill>
                <a:latin typeface="+mj-lt"/>
              </a:rPr>
              <a:t>capitalisation (anatocisme) s’ils sont échus depuis une année entière </a:t>
            </a:r>
            <a:r>
              <a:rPr lang="fr-FR" b="0" dirty="0">
                <a:solidFill>
                  <a:schemeClr val="tx1"/>
                </a:solidFill>
                <a:latin typeface="+mj-lt"/>
              </a:rPr>
              <a:t>(art 1343-2 Code Civil, ex art 1154) </a:t>
            </a:r>
            <a:r>
              <a:rPr lang="fr-FR" dirty="0">
                <a:solidFill>
                  <a:schemeClr val="tx1"/>
                </a:solidFill>
                <a:latin typeface="+mj-lt"/>
              </a:rPr>
              <a:t>si le contrat l’a prévu ou si une décision de justice le précise</a:t>
            </a:r>
            <a:r>
              <a:rPr lang="fr-FR" b="0" dirty="0">
                <a:solidFill>
                  <a:schemeClr val="tx1"/>
                </a:solidFill>
                <a:latin typeface="+mj-lt"/>
              </a:rPr>
              <a:t>. </a:t>
            </a:r>
          </a:p>
        </p:txBody>
      </p:sp>
      <p:sp>
        <p:nvSpPr>
          <p:cNvPr id="5" name="Espace réservé du numéro de diapositive 4">
            <a:extLst>
              <a:ext uri="{FF2B5EF4-FFF2-40B4-BE49-F238E27FC236}">
                <a16:creationId xmlns:a16="http://schemas.microsoft.com/office/drawing/2014/main" id="{7018D53B-538B-494A-B1F9-52040741D0FD}"/>
              </a:ext>
            </a:extLst>
          </p:cNvPr>
          <p:cNvSpPr>
            <a:spLocks noGrp="1"/>
          </p:cNvSpPr>
          <p:nvPr>
            <p:ph type="sldNum" sz="quarter" idx="12"/>
          </p:nvPr>
        </p:nvSpPr>
        <p:spPr/>
        <p:txBody>
          <a:bodyPr/>
          <a:lstStyle/>
          <a:p>
            <a:fld id="{BD2F3F28-C495-43B0-A20B-9259D8367354}" type="slidenum">
              <a:rPr lang="fr-FR" smtClean="0"/>
              <a:t>10</a:t>
            </a:fld>
            <a:endParaRPr lang="fr-FR" dirty="0"/>
          </a:p>
        </p:txBody>
      </p:sp>
      <p:pic>
        <p:nvPicPr>
          <p:cNvPr id="4" name="Image 3">
            <a:extLst>
              <a:ext uri="{FF2B5EF4-FFF2-40B4-BE49-F238E27FC236}">
                <a16:creationId xmlns:a16="http://schemas.microsoft.com/office/drawing/2014/main" id="{A8B86BF9-2F4C-4503-BE8F-D06D997470FB}"/>
              </a:ext>
            </a:extLst>
          </p:cNvPr>
          <p:cNvPicPr>
            <a:picLocks noChangeAspect="1"/>
          </p:cNvPicPr>
          <p:nvPr/>
        </p:nvPicPr>
        <p:blipFill rotWithShape="1">
          <a:blip r:embed="rId2"/>
          <a:srcRect b="26102"/>
          <a:stretch/>
        </p:blipFill>
        <p:spPr>
          <a:xfrm>
            <a:off x="257867" y="1268760"/>
            <a:ext cx="8398101" cy="3423654"/>
          </a:xfrm>
          <a:prstGeom prst="rect">
            <a:avLst/>
          </a:prstGeom>
        </p:spPr>
      </p:pic>
    </p:spTree>
    <p:extLst>
      <p:ext uri="{BB962C8B-B14F-4D97-AF65-F5344CB8AC3E}">
        <p14:creationId xmlns:p14="http://schemas.microsoft.com/office/powerpoint/2010/main" val="3584664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1910" y="188640"/>
            <a:ext cx="8291264" cy="634012"/>
          </a:xfrm>
        </p:spPr>
        <p:txBody>
          <a:bodyPr>
            <a:normAutofit/>
          </a:bodyPr>
          <a:lstStyle/>
          <a:p>
            <a:r>
              <a:rPr lang="fr-FR" sz="1600" b="1" dirty="0">
                <a:latin typeface="+mj-lt"/>
              </a:rPr>
              <a:t>Le taux d’intérêt légal</a:t>
            </a:r>
          </a:p>
        </p:txBody>
      </p:sp>
      <p:sp>
        <p:nvSpPr>
          <p:cNvPr id="3" name="Espace réservé du contenu 2"/>
          <p:cNvSpPr>
            <a:spLocks noGrp="1"/>
          </p:cNvSpPr>
          <p:nvPr>
            <p:ph idx="1"/>
          </p:nvPr>
        </p:nvSpPr>
        <p:spPr>
          <a:xfrm>
            <a:off x="457200" y="1268760"/>
            <a:ext cx="8229600" cy="4525963"/>
          </a:xfrm>
        </p:spPr>
        <p:txBody>
          <a:bodyPr>
            <a:normAutofit/>
          </a:bodyPr>
          <a:lstStyle/>
          <a:p>
            <a:pPr marL="0" indent="0" algn="just">
              <a:buNone/>
            </a:pPr>
            <a:endParaRPr lang="fr-FR" sz="1300" b="0" dirty="0">
              <a:solidFill>
                <a:schemeClr val="tx1"/>
              </a:solidFill>
              <a:latin typeface="+mj-lt"/>
            </a:endParaRPr>
          </a:p>
          <a:p>
            <a:pPr marL="0" indent="0" algn="just">
              <a:buNone/>
            </a:pPr>
            <a:endParaRPr lang="fr-FR" sz="1300" b="0" dirty="0">
              <a:solidFill>
                <a:schemeClr val="tx1"/>
              </a:solidFill>
              <a:latin typeface="+mj-lt"/>
            </a:endParaRPr>
          </a:p>
          <a:p>
            <a:pPr marL="0" indent="0" algn="just">
              <a:buNone/>
            </a:pPr>
            <a:endParaRPr lang="fr-FR" sz="1300" b="0" dirty="0">
              <a:solidFill>
                <a:schemeClr val="tx1"/>
              </a:solidFill>
              <a:latin typeface="+mj-lt"/>
            </a:endParaRPr>
          </a:p>
          <a:p>
            <a:pPr marL="0" indent="0" algn="just">
              <a:buNone/>
            </a:pPr>
            <a:endParaRPr lang="fr-FR" sz="1300" b="0" dirty="0">
              <a:solidFill>
                <a:schemeClr val="tx1"/>
              </a:solidFill>
              <a:latin typeface="+mj-lt"/>
            </a:endParaRPr>
          </a:p>
          <a:p>
            <a:pPr marL="0" indent="0" algn="just">
              <a:buNone/>
            </a:pPr>
            <a:endParaRPr lang="fr-FR" sz="1300" b="0" dirty="0">
              <a:solidFill>
                <a:schemeClr val="tx1"/>
              </a:solidFill>
              <a:latin typeface="+mj-lt"/>
            </a:endParaRPr>
          </a:p>
          <a:p>
            <a:pPr marL="0" indent="0" algn="just">
              <a:buNone/>
            </a:pPr>
            <a:endParaRPr lang="fr-FR" sz="1300" b="0" dirty="0">
              <a:solidFill>
                <a:schemeClr val="tx1"/>
              </a:solidFill>
              <a:latin typeface="+mj-lt"/>
            </a:endParaRPr>
          </a:p>
          <a:p>
            <a:endParaRPr lang="fr-FR" dirty="0"/>
          </a:p>
          <a:p>
            <a:endParaRPr lang="fr-FR" dirty="0"/>
          </a:p>
          <a:p>
            <a:endParaRPr lang="fr-FR" dirty="0"/>
          </a:p>
          <a:p>
            <a:endParaRPr lang="fr-FR" dirty="0"/>
          </a:p>
        </p:txBody>
      </p:sp>
      <p:sp>
        <p:nvSpPr>
          <p:cNvPr id="5" name="Espace réservé du numéro de diapositive 4">
            <a:extLst>
              <a:ext uri="{FF2B5EF4-FFF2-40B4-BE49-F238E27FC236}">
                <a16:creationId xmlns:a16="http://schemas.microsoft.com/office/drawing/2014/main" id="{DC7BCEDE-C1F7-4B4C-AFE1-5B911B20C607}"/>
              </a:ext>
            </a:extLst>
          </p:cNvPr>
          <p:cNvSpPr>
            <a:spLocks noGrp="1"/>
          </p:cNvSpPr>
          <p:nvPr>
            <p:ph type="sldNum" sz="quarter" idx="12"/>
          </p:nvPr>
        </p:nvSpPr>
        <p:spPr/>
        <p:txBody>
          <a:bodyPr/>
          <a:lstStyle/>
          <a:p>
            <a:fld id="{BD2F3F28-C495-43B0-A20B-9259D8367354}" type="slidenum">
              <a:rPr lang="fr-FR" smtClean="0"/>
              <a:t>11</a:t>
            </a:fld>
            <a:endParaRPr lang="fr-FR" dirty="0"/>
          </a:p>
        </p:txBody>
      </p:sp>
      <p:pic>
        <p:nvPicPr>
          <p:cNvPr id="4" name="Image 3">
            <a:extLst>
              <a:ext uri="{FF2B5EF4-FFF2-40B4-BE49-F238E27FC236}">
                <a16:creationId xmlns:a16="http://schemas.microsoft.com/office/drawing/2014/main" id="{ADC4DADE-4439-4356-99BE-ACF13F6492B6}"/>
              </a:ext>
            </a:extLst>
          </p:cNvPr>
          <p:cNvPicPr>
            <a:picLocks noChangeAspect="1"/>
          </p:cNvPicPr>
          <p:nvPr/>
        </p:nvPicPr>
        <p:blipFill rotWithShape="1">
          <a:blip r:embed="rId2"/>
          <a:srcRect r="2969" b="20935"/>
          <a:stretch/>
        </p:blipFill>
        <p:spPr>
          <a:xfrm>
            <a:off x="773299" y="2139459"/>
            <a:ext cx="7471108" cy="3776629"/>
          </a:xfrm>
          <a:prstGeom prst="rect">
            <a:avLst/>
          </a:prstGeom>
        </p:spPr>
      </p:pic>
      <p:sp>
        <p:nvSpPr>
          <p:cNvPr id="6" name="ZoneTexte 5">
            <a:extLst>
              <a:ext uri="{FF2B5EF4-FFF2-40B4-BE49-F238E27FC236}">
                <a16:creationId xmlns:a16="http://schemas.microsoft.com/office/drawing/2014/main" id="{D2B043A3-071C-4586-9E91-61F4825E5224}"/>
              </a:ext>
            </a:extLst>
          </p:cNvPr>
          <p:cNvSpPr txBox="1"/>
          <p:nvPr/>
        </p:nvSpPr>
        <p:spPr>
          <a:xfrm>
            <a:off x="457200" y="1164539"/>
            <a:ext cx="8148360" cy="954107"/>
          </a:xfrm>
          <a:prstGeom prst="rect">
            <a:avLst/>
          </a:prstGeom>
          <a:noFill/>
        </p:spPr>
        <p:txBody>
          <a:bodyPr wrap="square" rtlCol="0">
            <a:spAutoFit/>
          </a:bodyPr>
          <a:lstStyle/>
          <a:p>
            <a:pPr algn="just"/>
            <a:r>
              <a:rPr lang="fr-FR" sz="1400" dirty="0">
                <a:latin typeface="+mj-lt"/>
              </a:rPr>
              <a:t>Le taux légal qui s’applique est déterminé depuis l’ordonnance du 20 août 2014 </a:t>
            </a:r>
            <a:r>
              <a:rPr lang="fr-FR" sz="1400" b="1" dirty="0">
                <a:latin typeface="+mj-lt"/>
              </a:rPr>
              <a:t>semestriellement à l’aide de paramètres qui visent à le rapprocher des conditions de crédit aux opérateurs privés. </a:t>
            </a:r>
          </a:p>
          <a:p>
            <a:pPr algn="just"/>
            <a:endParaRPr lang="fr-FR" sz="1400" b="1" dirty="0">
              <a:latin typeface="+mj-lt"/>
            </a:endParaRPr>
          </a:p>
          <a:p>
            <a:pPr algn="just"/>
            <a:r>
              <a:rPr lang="fr-FR" sz="1400" b="1" dirty="0">
                <a:latin typeface="+mj-lt"/>
              </a:rPr>
              <a:t>Son utilisation est précisée dans la fiche n°7 de la Cour d’Appel de Paris :</a:t>
            </a:r>
            <a:endParaRPr lang="fr-FR" sz="1400" dirty="0">
              <a:latin typeface="+mj-lt"/>
            </a:endParaRPr>
          </a:p>
        </p:txBody>
      </p:sp>
    </p:spTree>
    <p:extLst>
      <p:ext uri="{BB962C8B-B14F-4D97-AF65-F5344CB8AC3E}">
        <p14:creationId xmlns:p14="http://schemas.microsoft.com/office/powerpoint/2010/main" val="3437906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1910" y="207047"/>
            <a:ext cx="8291264" cy="634012"/>
          </a:xfrm>
        </p:spPr>
        <p:txBody>
          <a:bodyPr>
            <a:normAutofit/>
          </a:bodyPr>
          <a:lstStyle/>
          <a:p>
            <a:r>
              <a:rPr lang="fr-FR" sz="1600" b="1" dirty="0">
                <a:latin typeface="+mj-lt"/>
              </a:rPr>
              <a:t>Pertinence du taux légal par rapport à son objet indemnitaire</a:t>
            </a:r>
          </a:p>
        </p:txBody>
      </p:sp>
      <p:sp>
        <p:nvSpPr>
          <p:cNvPr id="3" name="Espace réservé du contenu 2"/>
          <p:cNvSpPr>
            <a:spLocks noGrp="1"/>
          </p:cNvSpPr>
          <p:nvPr>
            <p:ph idx="1"/>
          </p:nvPr>
        </p:nvSpPr>
        <p:spPr>
          <a:xfrm>
            <a:off x="467544" y="1268760"/>
            <a:ext cx="8229600" cy="4896544"/>
          </a:xfrm>
        </p:spPr>
        <p:txBody>
          <a:bodyPr>
            <a:normAutofit/>
          </a:bodyPr>
          <a:lstStyle/>
          <a:p>
            <a:pPr marL="0" indent="0" algn="just">
              <a:buNone/>
            </a:pPr>
            <a:r>
              <a:rPr lang="fr-FR" dirty="0">
                <a:solidFill>
                  <a:schemeClr val="tx1"/>
                </a:solidFill>
                <a:latin typeface="+mj-lt"/>
              </a:rPr>
              <a:t>Pour la théorie économique, le taux d’intérêt requis par le prêteur comprend deux composantes :</a:t>
            </a:r>
          </a:p>
          <a:p>
            <a:pPr marL="0" indent="0" algn="just">
              <a:buNone/>
            </a:pPr>
            <a:endParaRPr lang="fr-FR" dirty="0">
              <a:solidFill>
                <a:schemeClr val="tx1"/>
              </a:solidFill>
              <a:latin typeface="+mj-lt"/>
            </a:endParaRPr>
          </a:p>
          <a:p>
            <a:pPr marL="285750" indent="-285750" algn="just">
              <a:buFont typeface="Wingdings" panose="05000000000000000000" pitchFamily="2" charset="2"/>
              <a:buChar char="Ø"/>
            </a:pPr>
            <a:r>
              <a:rPr lang="fr-FR" dirty="0">
                <a:solidFill>
                  <a:schemeClr val="tx1"/>
                </a:solidFill>
                <a:latin typeface="+mj-lt"/>
                <a:cs typeface="Times New Roman" panose="02020603050405020304" pitchFamily="18" charset="0"/>
              </a:rPr>
              <a:t>Une composante de base </a:t>
            </a:r>
            <a:r>
              <a:rPr lang="fr-FR" b="0" dirty="0">
                <a:solidFill>
                  <a:schemeClr val="tx1"/>
                </a:solidFill>
                <a:latin typeface="+mj-lt"/>
                <a:cs typeface="Times New Roman" panose="02020603050405020304" pitchFamily="18" charset="0"/>
              </a:rPr>
              <a:t>fondée sur le taux </a:t>
            </a:r>
            <a:r>
              <a:rPr lang="fr-FR" b="0" dirty="0">
                <a:solidFill>
                  <a:schemeClr val="tx1"/>
                </a:solidFill>
                <a:latin typeface="+mj-lt"/>
              </a:rPr>
              <a:t>d’intérêt de la banque centrale du pays de l’emprunteur. Il dépend des anticipations d’inflation et de la maturité de l’emprunt</a:t>
            </a:r>
            <a:r>
              <a:rPr lang="fr-FR" dirty="0">
                <a:solidFill>
                  <a:schemeClr val="tx1"/>
                </a:solidFill>
                <a:latin typeface="+mj-lt"/>
              </a:rPr>
              <a:t>. </a:t>
            </a:r>
          </a:p>
          <a:p>
            <a:pPr marL="285750" indent="-285750" algn="just">
              <a:buFont typeface="Wingdings" panose="05000000000000000000" pitchFamily="2" charset="2"/>
              <a:buChar char="Ø"/>
            </a:pPr>
            <a:endParaRPr lang="fr-FR" dirty="0">
              <a:solidFill>
                <a:schemeClr val="tx1"/>
              </a:solidFill>
              <a:latin typeface="+mj-lt"/>
            </a:endParaRPr>
          </a:p>
          <a:p>
            <a:pPr marL="285750" indent="-285750" algn="just">
              <a:buFont typeface="Wingdings" panose="05000000000000000000" pitchFamily="2" charset="2"/>
              <a:buChar char="Ø"/>
            </a:pPr>
            <a:r>
              <a:rPr lang="fr-FR" dirty="0">
                <a:solidFill>
                  <a:schemeClr val="tx1"/>
                </a:solidFill>
                <a:latin typeface="+mj-lt"/>
                <a:cs typeface="Times New Roman" panose="02020603050405020304" pitchFamily="18" charset="0"/>
              </a:rPr>
              <a:t>Une composante de spread </a:t>
            </a:r>
            <a:r>
              <a:rPr lang="fr-FR" b="0" dirty="0">
                <a:solidFill>
                  <a:schemeClr val="tx1"/>
                </a:solidFill>
                <a:latin typeface="+mj-lt"/>
                <a:cs typeface="Times New Roman" panose="02020603050405020304" pitchFamily="18" charset="0"/>
              </a:rPr>
              <a:t>prenant en compte le risque particulier de l’emprunteur. Ce risque est mesuré par un rating pour les emprunts cotés ou évalué par les banques prêteuses. Il comprend un risque de contrepartie.</a:t>
            </a:r>
          </a:p>
          <a:p>
            <a:pPr marL="800100" lvl="1" indent="-342900" algn="just">
              <a:buFont typeface="+mj-lt"/>
              <a:buAutoNum type="alphaUcPeriod"/>
            </a:pPr>
            <a:endParaRPr lang="fr-FR" sz="1400" dirty="0">
              <a:solidFill>
                <a:schemeClr val="tx1"/>
              </a:solidFill>
              <a:cs typeface="Times New Roman" panose="02020603050405020304" pitchFamily="18" charset="0"/>
            </a:endParaRPr>
          </a:p>
          <a:p>
            <a:pPr marL="457200" lvl="1" indent="-457200" algn="just">
              <a:buNone/>
            </a:pPr>
            <a:endParaRPr lang="fr-FR" sz="1400" dirty="0">
              <a:solidFill>
                <a:schemeClr val="tx1"/>
              </a:solidFill>
              <a:cs typeface="Times New Roman" panose="02020603050405020304" pitchFamily="18" charset="0"/>
            </a:endParaRPr>
          </a:p>
          <a:p>
            <a:pPr marL="285750" indent="-285750" algn="just">
              <a:buFont typeface="Wingdings" panose="05000000000000000000" pitchFamily="2" charset="2"/>
              <a:buChar char="Ø"/>
            </a:pPr>
            <a:r>
              <a:rPr lang="fr-FR" dirty="0">
                <a:solidFill>
                  <a:schemeClr val="tx1"/>
                </a:solidFill>
                <a:latin typeface="+mj-lt"/>
                <a:cs typeface="Times New Roman" panose="02020603050405020304" pitchFamily="18" charset="0"/>
              </a:rPr>
              <a:t>Le taux légal ne prend pas en compte de manière spécifique la seconde composante en prenant en compte le risque particulier de l’emprunteur. </a:t>
            </a:r>
          </a:p>
          <a:p>
            <a:pPr marL="285750" indent="-285750" algn="just">
              <a:buFont typeface="Wingdings" panose="05000000000000000000" pitchFamily="2" charset="2"/>
              <a:buChar char="Ø"/>
            </a:pPr>
            <a:r>
              <a:rPr lang="fr-FR" dirty="0">
                <a:solidFill>
                  <a:schemeClr val="tx1"/>
                </a:solidFill>
                <a:latin typeface="+mj-lt"/>
              </a:rPr>
              <a:t>Le taux d’intérêt légal indemnise les préjudices liés au seul retard de paiement de dettes liquides. Ce qui implique le </a:t>
            </a:r>
            <a:r>
              <a:rPr lang="fr-FR" b="1" dirty="0">
                <a:solidFill>
                  <a:schemeClr val="tx1"/>
                </a:solidFill>
                <a:latin typeface="+mj-lt"/>
              </a:rPr>
              <a:t>même taux de référence pour tout le monde</a:t>
            </a:r>
            <a:r>
              <a:rPr lang="fr-FR" dirty="0">
                <a:solidFill>
                  <a:schemeClr val="tx1"/>
                </a:solidFill>
                <a:latin typeface="+mj-lt"/>
              </a:rPr>
              <a:t>. </a:t>
            </a:r>
          </a:p>
          <a:p>
            <a:pPr marL="285750" indent="-285750" algn="just">
              <a:buFont typeface="Wingdings" panose="05000000000000000000" pitchFamily="2" charset="2"/>
              <a:buChar char="Ø"/>
            </a:pPr>
            <a:r>
              <a:rPr lang="fr-FR" dirty="0">
                <a:solidFill>
                  <a:schemeClr val="tx1"/>
                </a:solidFill>
                <a:latin typeface="+mj-lt"/>
              </a:rPr>
              <a:t>Il n’est pas nécessaire de démontrer un préjudice réel pouvant relever de paramètres théoriques ou arbitraires.</a:t>
            </a:r>
          </a:p>
          <a:p>
            <a:pPr marL="285750" indent="-285750" algn="just">
              <a:buFont typeface="Wingdings" panose="05000000000000000000" pitchFamily="2" charset="2"/>
              <a:buChar char="Ø"/>
            </a:pPr>
            <a:r>
              <a:rPr lang="fr-FR" dirty="0">
                <a:solidFill>
                  <a:schemeClr val="tx1"/>
                </a:solidFill>
                <a:latin typeface="+mj-lt"/>
              </a:rPr>
              <a:t>Si la victime considère avoir subi un préjudice supérieur à celui correspondant au seul retard, elle devra le démontrer. Il s’agit alors d’un </a:t>
            </a:r>
            <a:r>
              <a:rPr lang="fr-FR" b="1" dirty="0">
                <a:solidFill>
                  <a:schemeClr val="tx1"/>
                </a:solidFill>
                <a:latin typeface="+mj-lt"/>
              </a:rPr>
              <a:t>préjudice indépendant du retard</a:t>
            </a:r>
            <a:r>
              <a:rPr lang="fr-FR" dirty="0">
                <a:solidFill>
                  <a:schemeClr val="tx1"/>
                </a:solidFill>
                <a:latin typeface="+mj-lt"/>
              </a:rPr>
              <a:t>.</a:t>
            </a:r>
          </a:p>
          <a:p>
            <a:endParaRPr lang="fr-FR" sz="1400" dirty="0">
              <a:latin typeface="Times New Roman" panose="02020603050405020304" pitchFamily="18" charset="0"/>
              <a:cs typeface="Times New Roman" panose="02020603050405020304" pitchFamily="18" charset="0"/>
            </a:endParaRPr>
          </a:p>
        </p:txBody>
      </p:sp>
      <p:sp>
        <p:nvSpPr>
          <p:cNvPr id="5" name="Espace réservé du numéro de diapositive 4">
            <a:extLst>
              <a:ext uri="{FF2B5EF4-FFF2-40B4-BE49-F238E27FC236}">
                <a16:creationId xmlns:a16="http://schemas.microsoft.com/office/drawing/2014/main" id="{14874E41-87D1-4100-B683-57E130123798}"/>
              </a:ext>
            </a:extLst>
          </p:cNvPr>
          <p:cNvSpPr>
            <a:spLocks noGrp="1"/>
          </p:cNvSpPr>
          <p:nvPr>
            <p:ph type="sldNum" sz="quarter" idx="12"/>
          </p:nvPr>
        </p:nvSpPr>
        <p:spPr/>
        <p:txBody>
          <a:bodyPr/>
          <a:lstStyle/>
          <a:p>
            <a:fld id="{BD2F3F28-C495-43B0-A20B-9259D8367354}" type="slidenum">
              <a:rPr lang="fr-FR" smtClean="0"/>
              <a:t>12</a:t>
            </a:fld>
            <a:endParaRPr lang="fr-FR" dirty="0"/>
          </a:p>
        </p:txBody>
      </p:sp>
      <p:sp>
        <p:nvSpPr>
          <p:cNvPr id="4" name="Flèche : bas 3">
            <a:extLst>
              <a:ext uri="{FF2B5EF4-FFF2-40B4-BE49-F238E27FC236}">
                <a16:creationId xmlns:a16="http://schemas.microsoft.com/office/drawing/2014/main" id="{D7D06CA0-B8DD-432B-91EC-FD653C5FF0F3}"/>
              </a:ext>
            </a:extLst>
          </p:cNvPr>
          <p:cNvSpPr/>
          <p:nvPr/>
        </p:nvSpPr>
        <p:spPr>
          <a:xfrm>
            <a:off x="4283968" y="3284984"/>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55682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3950" y="188640"/>
            <a:ext cx="8291264" cy="634012"/>
          </a:xfrm>
        </p:spPr>
        <p:txBody>
          <a:bodyPr>
            <a:normAutofit/>
          </a:bodyPr>
          <a:lstStyle/>
          <a:p>
            <a:r>
              <a:rPr lang="fr-FR" sz="1600" b="1" dirty="0">
                <a:latin typeface="+mj-lt"/>
              </a:rPr>
              <a:t>Le préjudice indépendant du retard </a:t>
            </a:r>
          </a:p>
        </p:txBody>
      </p:sp>
      <p:sp>
        <p:nvSpPr>
          <p:cNvPr id="3" name="Espace réservé du contenu 2"/>
          <p:cNvSpPr>
            <a:spLocks noGrp="1"/>
          </p:cNvSpPr>
          <p:nvPr>
            <p:ph idx="1"/>
          </p:nvPr>
        </p:nvSpPr>
        <p:spPr>
          <a:xfrm>
            <a:off x="593950" y="1166018"/>
            <a:ext cx="8229600" cy="4783262"/>
          </a:xfrm>
        </p:spPr>
        <p:txBody>
          <a:bodyPr>
            <a:normAutofit fontScale="92500" lnSpcReduction="20000"/>
          </a:bodyPr>
          <a:lstStyle/>
          <a:p>
            <a:pPr marL="0" indent="0" algn="just">
              <a:buNone/>
            </a:pPr>
            <a:r>
              <a:rPr lang="fr-FR" sz="1500" b="0" dirty="0">
                <a:solidFill>
                  <a:schemeClr val="tx1"/>
                </a:solidFill>
                <a:latin typeface="+mj-lt"/>
              </a:rPr>
              <a:t>L’art 1231-6 du Code civil indique qu’un préjudice indépendant du retard peut donner lieu à des dommages intérêts distincts de l’intérêt moratoire:</a:t>
            </a:r>
          </a:p>
          <a:p>
            <a:pPr algn="just"/>
            <a:r>
              <a:rPr lang="fr-FR" sz="1500" b="0" dirty="0">
                <a:latin typeface="+mj-lt"/>
              </a:rPr>
              <a:t>« </a:t>
            </a:r>
            <a:r>
              <a:rPr lang="fr-FR" sz="1500" b="0" i="1" dirty="0">
                <a:latin typeface="+mj-lt"/>
              </a:rPr>
              <a:t>Le créancier auquel son débiteur en retard a causé, par sa mauvaise foi, un préjudice indépendant de ce retard, peut obtenir des dommages et intérêts distincts de l'intérêt moratoire.</a:t>
            </a:r>
            <a:r>
              <a:rPr lang="fr-FR" sz="1500" b="0" dirty="0">
                <a:latin typeface="+mj-lt"/>
              </a:rPr>
              <a:t> »</a:t>
            </a:r>
          </a:p>
          <a:p>
            <a:pPr algn="just"/>
            <a:endParaRPr lang="fr-FR" sz="1500" b="0" dirty="0">
              <a:latin typeface="+mj-lt"/>
            </a:endParaRPr>
          </a:p>
          <a:p>
            <a:pPr algn="just"/>
            <a:r>
              <a:rPr lang="fr-FR" sz="1500" b="0" dirty="0">
                <a:solidFill>
                  <a:schemeClr val="tx1"/>
                </a:solidFill>
                <a:latin typeface="+mj-lt"/>
              </a:rPr>
              <a:t>Il y a une certaine ambiguïté dans la mise en œuvre de cet article 1231-6 qui fait la distinction entre ce qui relève du retard et ce qui en est indépendant. En effet l’importance du préjudice, qui ne relève pas strictement du retard, va elle aussi dépendre de la durée pendant laquelle les fonds auront été indisponibles.</a:t>
            </a:r>
          </a:p>
          <a:p>
            <a:pPr algn="just"/>
            <a:endParaRPr lang="fr-FR" sz="1500" b="0" dirty="0">
              <a:solidFill>
                <a:schemeClr val="tx1"/>
              </a:solidFill>
              <a:latin typeface="+mj-lt"/>
            </a:endParaRPr>
          </a:p>
          <a:p>
            <a:pPr marL="0" indent="0" algn="just">
              <a:buNone/>
            </a:pPr>
            <a:r>
              <a:rPr lang="fr-FR" sz="1500" b="0" dirty="0">
                <a:solidFill>
                  <a:schemeClr val="tx1"/>
                </a:solidFill>
                <a:latin typeface="+mj-lt"/>
              </a:rPr>
              <a:t>Dans de nombreux cas, l’indemnisation de tels préjudices pourra également prendre la forme de taux d’intérêts applicables sur une certaine durée mais qui seront plus élevés pour indemniser un préjudice autre que l’érosion monétaire ou les effets de l’inflation ou même les intérêts perdus d’un placement sans prise de risque.</a:t>
            </a:r>
          </a:p>
          <a:p>
            <a:pPr marL="0" indent="0" algn="just">
              <a:buNone/>
            </a:pPr>
            <a:endParaRPr lang="fr-FR" sz="1500" b="0" dirty="0">
              <a:solidFill>
                <a:schemeClr val="tx1"/>
              </a:solidFill>
              <a:latin typeface="+mj-lt"/>
            </a:endParaRPr>
          </a:p>
          <a:p>
            <a:pPr marL="0" indent="0" algn="just">
              <a:buNone/>
            </a:pPr>
            <a:r>
              <a:rPr lang="fr-FR" sz="1500" b="0" dirty="0">
                <a:solidFill>
                  <a:schemeClr val="tx1"/>
                </a:solidFill>
                <a:latin typeface="+mj-lt"/>
              </a:rPr>
              <a:t>On est alors dans le cas général des préjudices ne relevant pas strictement de dettes fixées et liquides qui rentrent dans la catégorie des intérêts compensatoires.</a:t>
            </a:r>
          </a:p>
          <a:p>
            <a:pPr marL="0" indent="0" algn="just">
              <a:buNone/>
            </a:pPr>
            <a:endParaRPr lang="fr-FR" sz="1500" b="0" dirty="0">
              <a:solidFill>
                <a:schemeClr val="tx1"/>
              </a:solidFill>
              <a:latin typeface="+mj-lt"/>
            </a:endParaRPr>
          </a:p>
          <a:p>
            <a:pPr marL="0" indent="0" algn="just">
              <a:buNone/>
            </a:pPr>
            <a:r>
              <a:rPr lang="fr-FR" sz="1500" b="0" dirty="0">
                <a:solidFill>
                  <a:schemeClr val="tx1"/>
                </a:solidFill>
                <a:latin typeface="+mj-lt"/>
              </a:rPr>
              <a:t>La question est alors posée de définir quel taux retenir dans le cadre de dettes, soit indépendantes du retard soit non encore déterminées par le juge et sous quelles conditions peut-il être différent de celui des intérêts moratoires ?</a:t>
            </a:r>
          </a:p>
          <a:p>
            <a:pPr marL="0" indent="0">
              <a:buNone/>
            </a:pPr>
            <a:endParaRPr lang="fr-FR" dirty="0">
              <a:solidFill>
                <a:schemeClr val="tx1"/>
              </a:solidFill>
              <a:latin typeface="+mj-lt"/>
            </a:endParaRPr>
          </a:p>
          <a:p>
            <a:pPr marL="0" indent="0">
              <a:buNone/>
            </a:pPr>
            <a:endParaRPr lang="fr-FR" dirty="0"/>
          </a:p>
        </p:txBody>
      </p:sp>
      <p:sp>
        <p:nvSpPr>
          <p:cNvPr id="5" name="Espace réservé du numéro de diapositive 4">
            <a:extLst>
              <a:ext uri="{FF2B5EF4-FFF2-40B4-BE49-F238E27FC236}">
                <a16:creationId xmlns:a16="http://schemas.microsoft.com/office/drawing/2014/main" id="{C64DC977-CE3A-4087-B5DA-F9F0D4FD8437}"/>
              </a:ext>
            </a:extLst>
          </p:cNvPr>
          <p:cNvSpPr>
            <a:spLocks noGrp="1"/>
          </p:cNvSpPr>
          <p:nvPr>
            <p:ph type="sldNum" sz="quarter" idx="12"/>
          </p:nvPr>
        </p:nvSpPr>
        <p:spPr/>
        <p:txBody>
          <a:bodyPr/>
          <a:lstStyle/>
          <a:p>
            <a:fld id="{BD2F3F28-C495-43B0-A20B-9259D8367354}" type="slidenum">
              <a:rPr lang="fr-FR" smtClean="0"/>
              <a:t>13</a:t>
            </a:fld>
            <a:endParaRPr lang="fr-FR" dirty="0"/>
          </a:p>
        </p:txBody>
      </p:sp>
    </p:spTree>
    <p:extLst>
      <p:ext uri="{BB962C8B-B14F-4D97-AF65-F5344CB8AC3E}">
        <p14:creationId xmlns:p14="http://schemas.microsoft.com/office/powerpoint/2010/main" val="3165828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a:lstStyle/>
          <a:p>
            <a:pPr algn="ctr"/>
            <a:r>
              <a:rPr lang="fr-FR" dirty="0"/>
              <a:t>LES INTERETS COMPENSATOIRES </a:t>
            </a:r>
          </a:p>
        </p:txBody>
      </p:sp>
      <p:sp>
        <p:nvSpPr>
          <p:cNvPr id="3" name="Espace réservé du numéro de diapositive 2"/>
          <p:cNvSpPr>
            <a:spLocks noGrp="1"/>
          </p:cNvSpPr>
          <p:nvPr>
            <p:ph type="sldNum" sz="quarter" idx="12"/>
          </p:nvPr>
        </p:nvSpPr>
        <p:spPr/>
        <p:txBody>
          <a:bodyPr/>
          <a:lstStyle/>
          <a:p>
            <a:fld id="{0646B50E-8F2A-4F68-9DFC-CE6010B0320A}" type="slidenum">
              <a:rPr lang="fr-FR" smtClean="0"/>
              <a:pPr/>
              <a:t>14</a:t>
            </a:fld>
            <a:endParaRPr lang="fr-FR" dirty="0"/>
          </a:p>
        </p:txBody>
      </p:sp>
      <p:sp>
        <p:nvSpPr>
          <p:cNvPr id="14" name="Espace réservé du texte 13"/>
          <p:cNvSpPr>
            <a:spLocks noGrp="1"/>
          </p:cNvSpPr>
          <p:nvPr>
            <p:ph type="body" sz="quarter" idx="13"/>
          </p:nvPr>
        </p:nvSpPr>
        <p:spPr/>
        <p:txBody>
          <a:bodyPr/>
          <a:lstStyle/>
          <a:p>
            <a:endParaRPr lang="fr-FR" dirty="0"/>
          </a:p>
        </p:txBody>
      </p:sp>
      <p:sp>
        <p:nvSpPr>
          <p:cNvPr id="15" name="Espace réservé du texte 14"/>
          <p:cNvSpPr>
            <a:spLocks noGrp="1"/>
          </p:cNvSpPr>
          <p:nvPr>
            <p:ph type="body" sz="quarter" idx="14"/>
          </p:nvPr>
        </p:nvSpPr>
        <p:spPr/>
        <p:txBody>
          <a:bodyPr/>
          <a:lstStyle/>
          <a:p>
            <a:endParaRPr lang="fr-FR"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a:xfrm>
            <a:off x="683568" y="274638"/>
            <a:ext cx="6624736" cy="523456"/>
          </a:xfrm>
        </p:spPr>
        <p:txBody>
          <a:bodyPr>
            <a:noAutofit/>
          </a:bodyPr>
          <a:lstStyle/>
          <a:p>
            <a:br>
              <a:rPr lang="fr-FR" sz="1600" b="1" dirty="0"/>
            </a:br>
            <a:r>
              <a:rPr lang="fr-FR" sz="1600" b="1" dirty="0"/>
              <a:t>Un débat sur les intérêts compensatoires renouvelé par les affaires de concurrence comme le rappelle la fiche n°7 …</a:t>
            </a:r>
          </a:p>
        </p:txBody>
      </p:sp>
      <p:sp>
        <p:nvSpPr>
          <p:cNvPr id="5" name="Espace réservé du numéro de diapositive 4"/>
          <p:cNvSpPr>
            <a:spLocks noGrp="1"/>
          </p:cNvSpPr>
          <p:nvPr>
            <p:ph type="sldNum" sz="quarter" idx="12"/>
          </p:nvPr>
        </p:nvSpPr>
        <p:spPr/>
        <p:txBody>
          <a:bodyPr/>
          <a:lstStyle/>
          <a:p>
            <a:fld id="{0646B50E-8F2A-4F68-9DFC-CE6010B0320A}" type="slidenum">
              <a:rPr lang="fr-FR" smtClean="0"/>
              <a:pPr/>
              <a:t>15</a:t>
            </a:fld>
            <a:endParaRPr lang="fr-FR" dirty="0"/>
          </a:p>
        </p:txBody>
      </p:sp>
      <p:pic>
        <p:nvPicPr>
          <p:cNvPr id="2" name="Image 1">
            <a:extLst>
              <a:ext uri="{FF2B5EF4-FFF2-40B4-BE49-F238E27FC236}">
                <a16:creationId xmlns:a16="http://schemas.microsoft.com/office/drawing/2014/main" id="{E28B5035-8F33-4353-8BE9-B3968EB85132}"/>
              </a:ext>
            </a:extLst>
          </p:cNvPr>
          <p:cNvPicPr>
            <a:picLocks noChangeAspect="1"/>
          </p:cNvPicPr>
          <p:nvPr/>
        </p:nvPicPr>
        <p:blipFill>
          <a:blip r:embed="rId2"/>
          <a:stretch>
            <a:fillRect/>
          </a:stretch>
        </p:blipFill>
        <p:spPr>
          <a:xfrm>
            <a:off x="467544" y="1124744"/>
            <a:ext cx="6020345" cy="4935162"/>
          </a:xfrm>
          <a:prstGeom prst="rect">
            <a:avLst/>
          </a:prstGeom>
        </p:spPr>
      </p:pic>
    </p:spTree>
    <p:extLst>
      <p:ext uri="{BB962C8B-B14F-4D97-AF65-F5344CB8AC3E}">
        <p14:creationId xmlns:p14="http://schemas.microsoft.com/office/powerpoint/2010/main" val="274436481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6820C3-D091-4912-9C67-13937DBEF80D}"/>
              </a:ext>
            </a:extLst>
          </p:cNvPr>
          <p:cNvSpPr>
            <a:spLocks noGrp="1"/>
          </p:cNvSpPr>
          <p:nvPr>
            <p:ph type="title"/>
          </p:nvPr>
        </p:nvSpPr>
        <p:spPr>
          <a:xfrm>
            <a:off x="683568" y="274638"/>
            <a:ext cx="7128792" cy="450000"/>
          </a:xfrm>
        </p:spPr>
        <p:txBody>
          <a:bodyPr>
            <a:normAutofit fontScale="90000"/>
          </a:bodyPr>
          <a:lstStyle/>
          <a:p>
            <a:r>
              <a:rPr lang="fr-FR" sz="1800" b="1" dirty="0"/>
              <a:t>Une jurisprudence sur les intérêts compensatoires encore instable…</a:t>
            </a:r>
            <a:r>
              <a:rPr lang="fr-FR" dirty="0"/>
              <a:t>	</a:t>
            </a:r>
          </a:p>
        </p:txBody>
      </p:sp>
      <p:sp>
        <p:nvSpPr>
          <p:cNvPr id="3" name="Espace réservé du contenu 2">
            <a:extLst>
              <a:ext uri="{FF2B5EF4-FFF2-40B4-BE49-F238E27FC236}">
                <a16:creationId xmlns:a16="http://schemas.microsoft.com/office/drawing/2014/main" id="{266BEAA4-625E-494F-8BD9-BB463D199617}"/>
              </a:ext>
            </a:extLst>
          </p:cNvPr>
          <p:cNvSpPr>
            <a:spLocks noGrp="1"/>
          </p:cNvSpPr>
          <p:nvPr>
            <p:ph sz="half" idx="1"/>
          </p:nvPr>
        </p:nvSpPr>
        <p:spPr>
          <a:xfrm>
            <a:off x="250825" y="1000160"/>
            <a:ext cx="4321176" cy="5544616"/>
          </a:xfrm>
          <a:ln>
            <a:solidFill>
              <a:schemeClr val="accent1"/>
            </a:solidFill>
          </a:ln>
        </p:spPr>
        <p:txBody>
          <a:bodyPr>
            <a:noAutofit/>
          </a:bodyPr>
          <a:lstStyle/>
          <a:p>
            <a:pPr algn="ctr"/>
            <a:r>
              <a:rPr lang="fr-FR" sz="1300" dirty="0">
                <a:solidFill>
                  <a:schemeClr val="tx1"/>
                </a:solidFill>
              </a:rPr>
              <a:t>Affaire Switch vs SNCF </a:t>
            </a:r>
          </a:p>
          <a:p>
            <a:r>
              <a:rPr lang="fr-FR" sz="1300" u="sng" dirty="0">
                <a:solidFill>
                  <a:schemeClr val="tx1"/>
                </a:solidFill>
              </a:rPr>
              <a:t>Rappel des faits :</a:t>
            </a:r>
            <a:r>
              <a:rPr lang="fr-FR" sz="1300" dirty="0">
                <a:solidFill>
                  <a:schemeClr val="tx1"/>
                </a:solidFill>
              </a:rPr>
              <a:t> Le liquidateur de Switch réclame un préjudice à la SNCF au titre des pratiques d’ententes anti-concurrentielles entre la SNCF et Expedia s’agissant de l’Agence VSC (</a:t>
            </a:r>
            <a:r>
              <a:rPr lang="fr-FR" sz="1300" dirty="0">
                <a:solidFill>
                  <a:schemeClr val="tx1"/>
                </a:solidFill>
                <a:hlinkClick r:id="rId2"/>
              </a:rPr>
              <a:t>www.voyages-sncf.com</a:t>
            </a:r>
            <a:r>
              <a:rPr lang="fr-FR" sz="1300" dirty="0">
                <a:solidFill>
                  <a:schemeClr val="tx1"/>
                </a:solidFill>
              </a:rPr>
              <a:t> ) sanctionnées par le Conseil de la Concurrence le 5/02/2009.</a:t>
            </a:r>
          </a:p>
          <a:p>
            <a:endParaRPr lang="fr-FR" sz="1300" dirty="0">
              <a:solidFill>
                <a:schemeClr val="tx1"/>
              </a:solidFill>
            </a:endParaRPr>
          </a:p>
          <a:p>
            <a:r>
              <a:rPr lang="fr-FR" sz="1300" u="sng" dirty="0">
                <a:solidFill>
                  <a:schemeClr val="tx1"/>
                </a:solidFill>
              </a:rPr>
              <a:t>Première instance : Jugement du TC de Paris du 26/04/2013</a:t>
            </a:r>
          </a:p>
          <a:p>
            <a:r>
              <a:rPr lang="fr-FR" sz="1300" dirty="0">
                <a:solidFill>
                  <a:schemeClr val="tx1"/>
                </a:solidFill>
              </a:rPr>
              <a:t>Les juges du TC de Paris condamne la SNCF et accepte la capitalisation au </a:t>
            </a:r>
            <a:r>
              <a:rPr lang="fr-FR" sz="1300" dirty="0">
                <a:ea typeface="+mj-ea"/>
                <a:cs typeface="+mj-cs"/>
              </a:rPr>
              <a:t>« taux de capitalisation moyen dans le secteur du tourisme »</a:t>
            </a:r>
            <a:r>
              <a:rPr lang="fr-FR" sz="1300" dirty="0">
                <a:solidFill>
                  <a:schemeClr val="tx1"/>
                </a:solidFill>
              </a:rPr>
              <a:t>.</a:t>
            </a:r>
          </a:p>
          <a:p>
            <a:endParaRPr lang="fr-FR" sz="1300" dirty="0">
              <a:solidFill>
                <a:schemeClr val="tx1"/>
              </a:solidFill>
            </a:endParaRPr>
          </a:p>
          <a:p>
            <a:r>
              <a:rPr lang="fr-FR" sz="1300" u="sng" dirty="0">
                <a:solidFill>
                  <a:schemeClr val="tx1"/>
                </a:solidFill>
              </a:rPr>
              <a:t>Expert judiciaire (nommé dans le cadre de l’appel) :</a:t>
            </a:r>
          </a:p>
          <a:p>
            <a:r>
              <a:rPr lang="fr-FR" sz="1300" dirty="0">
                <a:solidFill>
                  <a:schemeClr val="tx1"/>
                </a:solidFill>
              </a:rPr>
              <a:t>L’expert judiciaire retient une capitalisation </a:t>
            </a:r>
            <a:r>
              <a:rPr lang="fr-FR" sz="1300" dirty="0">
                <a:ea typeface="+mj-ea"/>
                <a:cs typeface="+mj-cs"/>
              </a:rPr>
              <a:t>au taux d’intérêt légal </a:t>
            </a:r>
          </a:p>
          <a:p>
            <a:endParaRPr lang="fr-FR" sz="1300" dirty="0">
              <a:ea typeface="+mj-ea"/>
              <a:cs typeface="+mj-cs"/>
            </a:endParaRPr>
          </a:p>
          <a:p>
            <a:r>
              <a:rPr lang="fr-FR" sz="1300" u="sng" dirty="0">
                <a:solidFill>
                  <a:schemeClr val="tx1"/>
                </a:solidFill>
              </a:rPr>
              <a:t>Appel : Arrêt de la Cour d’Appel de Paris du 14/12/2016</a:t>
            </a:r>
          </a:p>
          <a:p>
            <a:r>
              <a:rPr lang="fr-FR" sz="1300" dirty="0">
                <a:ea typeface="+mj-ea"/>
                <a:cs typeface="+mj-cs"/>
              </a:rPr>
              <a:t>La Cour d’Appel de Paris infirme l’expert judiciaire et confirme la capitalisation telle qu’elle a été acceptée par le jugement du Tribunal de Commerce de Paris</a:t>
            </a:r>
            <a:r>
              <a:rPr lang="fr-FR" sz="1300" dirty="0">
                <a:solidFill>
                  <a:schemeClr val="tx1"/>
                </a:solidFill>
              </a:rPr>
              <a:t>. </a:t>
            </a:r>
          </a:p>
        </p:txBody>
      </p:sp>
      <p:sp>
        <p:nvSpPr>
          <p:cNvPr id="4" name="Espace réservé du contenu 3">
            <a:extLst>
              <a:ext uri="{FF2B5EF4-FFF2-40B4-BE49-F238E27FC236}">
                <a16:creationId xmlns:a16="http://schemas.microsoft.com/office/drawing/2014/main" id="{563575D8-DA69-46A8-82E2-E5863154C3A7}"/>
              </a:ext>
            </a:extLst>
          </p:cNvPr>
          <p:cNvSpPr>
            <a:spLocks noGrp="1"/>
          </p:cNvSpPr>
          <p:nvPr>
            <p:ph sz="half" idx="2"/>
          </p:nvPr>
        </p:nvSpPr>
        <p:spPr>
          <a:xfrm>
            <a:off x="4779348" y="1281366"/>
            <a:ext cx="4060923" cy="4344176"/>
          </a:xfrm>
        </p:spPr>
        <p:txBody>
          <a:bodyPr>
            <a:normAutofit/>
          </a:bodyPr>
          <a:lstStyle/>
          <a:p>
            <a:pPr algn="just"/>
            <a:endParaRPr lang="fr-FR" dirty="0">
              <a:solidFill>
                <a:schemeClr val="tx1"/>
              </a:solidFill>
            </a:endParaRPr>
          </a:p>
          <a:p>
            <a:endParaRPr lang="fr-FR" dirty="0">
              <a:solidFill>
                <a:schemeClr val="tx1"/>
              </a:solidFill>
            </a:endParaRPr>
          </a:p>
        </p:txBody>
      </p:sp>
      <p:sp>
        <p:nvSpPr>
          <p:cNvPr id="5" name="Espace réservé du numéro de diapositive 4">
            <a:extLst>
              <a:ext uri="{FF2B5EF4-FFF2-40B4-BE49-F238E27FC236}">
                <a16:creationId xmlns:a16="http://schemas.microsoft.com/office/drawing/2014/main" id="{946586A0-2016-4DB2-9FEE-78EE1E76CDFC}"/>
              </a:ext>
            </a:extLst>
          </p:cNvPr>
          <p:cNvSpPr>
            <a:spLocks noGrp="1"/>
          </p:cNvSpPr>
          <p:nvPr>
            <p:ph type="sldNum" sz="quarter" idx="12"/>
          </p:nvPr>
        </p:nvSpPr>
        <p:spPr/>
        <p:txBody>
          <a:bodyPr/>
          <a:lstStyle/>
          <a:p>
            <a:fld id="{0646B50E-8F2A-4F68-9DFC-CE6010B0320A}" type="slidenum">
              <a:rPr lang="fr-FR" smtClean="0"/>
              <a:pPr/>
              <a:t>16</a:t>
            </a:fld>
            <a:endParaRPr lang="fr-FR" dirty="0"/>
          </a:p>
        </p:txBody>
      </p:sp>
      <p:sp>
        <p:nvSpPr>
          <p:cNvPr id="11" name="Espace réservé du contenu 2">
            <a:extLst>
              <a:ext uri="{FF2B5EF4-FFF2-40B4-BE49-F238E27FC236}">
                <a16:creationId xmlns:a16="http://schemas.microsoft.com/office/drawing/2014/main" id="{2D4EE36E-AB08-4A03-94A9-BA0CCD2071FA}"/>
              </a:ext>
            </a:extLst>
          </p:cNvPr>
          <p:cNvSpPr txBox="1">
            <a:spLocks/>
          </p:cNvSpPr>
          <p:nvPr/>
        </p:nvSpPr>
        <p:spPr>
          <a:xfrm>
            <a:off x="4649221" y="1000160"/>
            <a:ext cx="4321176" cy="5669200"/>
          </a:xfrm>
          <a:prstGeom prst="rect">
            <a:avLst/>
          </a:prstGeom>
          <a:ln>
            <a:solidFill>
              <a:schemeClr val="accent1"/>
            </a:solidFill>
          </a:ln>
        </p:spPr>
        <p:txBody>
          <a:bodyPr vert="horz" lIns="0" tIns="0" rIns="0" bIns="0" rtlCol="0">
            <a:normAutofit/>
          </a:bodyPr>
          <a:lstStyle>
            <a:lvl1pPr marL="0" indent="0" algn="l" defTabSz="914400" rtl="0" eaLnBrk="1" latinLnBrk="0" hangingPunct="1">
              <a:spcBef>
                <a:spcPts val="900"/>
              </a:spcBef>
              <a:buFontTx/>
              <a:buNone/>
              <a:defRPr lang="fr-FR" sz="1150" b="1" kern="1200" smtClean="0">
                <a:solidFill>
                  <a:schemeClr val="accent1"/>
                </a:solidFill>
                <a:latin typeface="+mj-lt"/>
                <a:ea typeface="+mn-ea"/>
                <a:cs typeface="+mn-cs"/>
              </a:defRPr>
            </a:lvl1pPr>
            <a:lvl2pPr marL="0" indent="0" algn="l" defTabSz="914400" rtl="0" eaLnBrk="1" latinLnBrk="0" hangingPunct="1">
              <a:spcBef>
                <a:spcPts val="400"/>
              </a:spcBef>
              <a:buFontTx/>
              <a:buNone/>
              <a:tabLst/>
              <a:defRPr lang="fr-FR" sz="1100" kern="1200" smtClean="0">
                <a:solidFill>
                  <a:schemeClr val="accent1"/>
                </a:solidFill>
                <a:latin typeface="+mj-lt"/>
                <a:ea typeface="+mn-ea"/>
                <a:cs typeface="+mn-cs"/>
              </a:defRPr>
            </a:lvl2pPr>
            <a:lvl3pPr marL="0" indent="0" algn="l" defTabSz="914400" rtl="0" eaLnBrk="1" latinLnBrk="0" hangingPunct="1">
              <a:spcBef>
                <a:spcPts val="300"/>
              </a:spcBef>
              <a:buFontTx/>
              <a:buNone/>
              <a:defRPr lang="fr-FR" sz="1100" kern="1200" smtClean="0">
                <a:solidFill>
                  <a:schemeClr val="tx1"/>
                </a:solidFill>
                <a:latin typeface="+mn-lt"/>
                <a:ea typeface="+mn-ea"/>
                <a:cs typeface="+mn-cs"/>
              </a:defRPr>
            </a:lvl3pPr>
            <a:lvl4pPr marL="182563" indent="-90488" algn="l" defTabSz="914400" rtl="0" eaLnBrk="1" latinLnBrk="0" hangingPunct="1">
              <a:spcBef>
                <a:spcPts val="200"/>
              </a:spcBef>
              <a:buClr>
                <a:schemeClr val="accent1"/>
              </a:buClr>
              <a:buFont typeface="Symbol" pitchFamily="18" charset="2"/>
              <a:buChar char="·"/>
              <a:tabLst/>
              <a:defRPr lang="fr-FR" sz="1100" kern="1200" smtClean="0">
                <a:solidFill>
                  <a:schemeClr val="tx1"/>
                </a:solidFill>
                <a:latin typeface="+mn-lt"/>
                <a:ea typeface="+mn-ea"/>
                <a:cs typeface="+mn-cs"/>
              </a:defRPr>
            </a:lvl4pPr>
            <a:lvl5pPr marL="288925" indent="-106363" algn="l" defTabSz="914400" rtl="0" eaLnBrk="1" latinLnBrk="0" hangingPunct="1">
              <a:spcBef>
                <a:spcPts val="100"/>
              </a:spcBef>
              <a:buClr>
                <a:schemeClr val="accent1"/>
              </a:buClr>
              <a:buFont typeface="Times New Roman" pitchFamily="18" charset="0"/>
              <a:buChar char="&gt;"/>
              <a:defRPr lang="fr-F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gn="ctr"/>
            <a:r>
              <a:rPr lang="en-US" sz="1300" dirty="0">
                <a:solidFill>
                  <a:schemeClr val="tx1"/>
                </a:solidFill>
              </a:rPr>
              <a:t>Affaire Outremer Telecom vs Orange </a:t>
            </a:r>
            <a:r>
              <a:rPr lang="en-US" sz="1300" dirty="0" err="1">
                <a:solidFill>
                  <a:schemeClr val="tx1"/>
                </a:solidFill>
              </a:rPr>
              <a:t>Caraïbe</a:t>
            </a:r>
            <a:endParaRPr lang="en-US" sz="1300" dirty="0">
              <a:solidFill>
                <a:schemeClr val="tx1"/>
              </a:solidFill>
            </a:endParaRPr>
          </a:p>
          <a:p>
            <a:r>
              <a:rPr lang="fr-FR" sz="1300" u="sng" dirty="0">
                <a:solidFill>
                  <a:schemeClr val="tx1"/>
                </a:solidFill>
              </a:rPr>
              <a:t>Rappel des faits : </a:t>
            </a:r>
            <a:r>
              <a:rPr lang="fr-FR" sz="1300" dirty="0">
                <a:solidFill>
                  <a:schemeClr val="tx1"/>
                </a:solidFill>
              </a:rPr>
              <a:t>Outremer Telecom réclame un préjudice à Orange Caraïbe au titre des pratiques anti-concurrentielles et d’abus de position dominante sur le marché de la téléphonie mobile dans la zone Antilles / Guyane sanctionnées par le Conseil de la Concurrence le 9/12/2009.</a:t>
            </a:r>
          </a:p>
          <a:p>
            <a:endParaRPr lang="fr-FR" sz="1300" dirty="0">
              <a:solidFill>
                <a:schemeClr val="tx1"/>
              </a:solidFill>
            </a:endParaRPr>
          </a:p>
          <a:p>
            <a:r>
              <a:rPr lang="fr-FR" sz="1300" u="sng" dirty="0">
                <a:solidFill>
                  <a:schemeClr val="tx1"/>
                </a:solidFill>
              </a:rPr>
              <a:t>Première instance : Jugement du TC de Paris du 16/03/2015</a:t>
            </a:r>
          </a:p>
          <a:p>
            <a:r>
              <a:rPr lang="fr-FR" sz="1300" dirty="0">
                <a:solidFill>
                  <a:schemeClr val="tx1"/>
                </a:solidFill>
              </a:rPr>
              <a:t>Les juges du TC de Paris condamne Orange Caraïbe et accepte la capitalisation au </a:t>
            </a:r>
            <a:r>
              <a:rPr lang="fr-FR" sz="1300" dirty="0"/>
              <a:t>« taux de rémunération du capital des activités mobiles de 10,4% » (i.e. Taux fixé par l’ARCEP).</a:t>
            </a:r>
            <a:endParaRPr lang="fr-FR" sz="1300" u="sng" dirty="0">
              <a:solidFill>
                <a:schemeClr val="tx1"/>
              </a:solidFill>
            </a:endParaRPr>
          </a:p>
          <a:p>
            <a:endParaRPr lang="fr-FR" sz="1300" dirty="0">
              <a:solidFill>
                <a:schemeClr val="tx1"/>
              </a:solidFill>
            </a:endParaRPr>
          </a:p>
          <a:p>
            <a:endParaRPr lang="fr-FR" sz="1300" u="sng" dirty="0">
              <a:solidFill>
                <a:schemeClr val="tx1"/>
              </a:solidFill>
            </a:endParaRPr>
          </a:p>
          <a:p>
            <a:r>
              <a:rPr lang="fr-FR" sz="1300" u="sng" dirty="0">
                <a:solidFill>
                  <a:schemeClr val="tx1"/>
                </a:solidFill>
              </a:rPr>
              <a:t>Appel : Arrêt de la Cour d’Appel de Paris du 10 mai 2017</a:t>
            </a:r>
          </a:p>
          <a:p>
            <a:r>
              <a:rPr lang="fr-FR" sz="1300" dirty="0"/>
              <a:t>La Cour d’Appel de Paris infirme le jugement du Tribunal de Commerce de Paris</a:t>
            </a:r>
            <a:r>
              <a:rPr lang="fr-FR" sz="1300" dirty="0">
                <a:solidFill>
                  <a:schemeClr val="tx1"/>
                </a:solidFill>
              </a:rPr>
              <a:t> </a:t>
            </a:r>
            <a:r>
              <a:rPr lang="fr-FR" sz="1300" dirty="0"/>
              <a:t>et considère que la capitalisation doit se faire au taux d’intérêt légal majoré de 0,5 point. </a:t>
            </a:r>
          </a:p>
          <a:p>
            <a:endParaRPr lang="en-US" sz="1300" dirty="0">
              <a:solidFill>
                <a:schemeClr val="tx1"/>
              </a:solidFill>
            </a:endParaRPr>
          </a:p>
        </p:txBody>
      </p:sp>
    </p:spTree>
    <p:extLst>
      <p:ext uri="{BB962C8B-B14F-4D97-AF65-F5344CB8AC3E}">
        <p14:creationId xmlns:p14="http://schemas.microsoft.com/office/powerpoint/2010/main" val="407520829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a:xfrm>
            <a:off x="683568" y="274638"/>
            <a:ext cx="7560839" cy="450000"/>
          </a:xfrm>
        </p:spPr>
        <p:txBody>
          <a:bodyPr>
            <a:noAutofit/>
          </a:bodyPr>
          <a:lstStyle/>
          <a:p>
            <a:r>
              <a:rPr lang="fr-FR" sz="1600" b="1" dirty="0"/>
              <a:t>Switch vs SNCF :</a:t>
            </a:r>
            <a:br>
              <a:rPr lang="fr-FR" sz="1600" b="1" dirty="0"/>
            </a:br>
            <a:r>
              <a:rPr lang="fr-FR" sz="1600" b="1" dirty="0"/>
              <a:t>La motivation de l’Arrêt de la Cour d’Appel de Paris du 14/12/2016</a:t>
            </a:r>
          </a:p>
        </p:txBody>
      </p:sp>
      <p:sp>
        <p:nvSpPr>
          <p:cNvPr id="5" name="Espace réservé du numéro de diapositive 4"/>
          <p:cNvSpPr>
            <a:spLocks noGrp="1"/>
          </p:cNvSpPr>
          <p:nvPr>
            <p:ph type="sldNum" sz="quarter" idx="12"/>
          </p:nvPr>
        </p:nvSpPr>
        <p:spPr/>
        <p:txBody>
          <a:bodyPr/>
          <a:lstStyle/>
          <a:p>
            <a:fld id="{0646B50E-8F2A-4F68-9DFC-CE6010B0320A}" type="slidenum">
              <a:rPr lang="fr-FR" smtClean="0"/>
              <a:pPr/>
              <a:t>17</a:t>
            </a:fld>
            <a:endParaRPr lang="fr-FR" dirty="0"/>
          </a:p>
        </p:txBody>
      </p:sp>
      <p:pic>
        <p:nvPicPr>
          <p:cNvPr id="4" name="Image 3">
            <a:extLst>
              <a:ext uri="{FF2B5EF4-FFF2-40B4-BE49-F238E27FC236}">
                <a16:creationId xmlns:a16="http://schemas.microsoft.com/office/drawing/2014/main" id="{C6D5E1FF-2933-40EC-B465-3D8EF850DBA6}"/>
              </a:ext>
            </a:extLst>
          </p:cNvPr>
          <p:cNvPicPr>
            <a:picLocks noChangeAspect="1"/>
          </p:cNvPicPr>
          <p:nvPr/>
        </p:nvPicPr>
        <p:blipFill>
          <a:blip r:embed="rId2"/>
          <a:stretch>
            <a:fillRect/>
          </a:stretch>
        </p:blipFill>
        <p:spPr>
          <a:xfrm>
            <a:off x="741175" y="1268760"/>
            <a:ext cx="7343155" cy="4846921"/>
          </a:xfrm>
          <a:prstGeom prst="rect">
            <a:avLst/>
          </a:prstGeom>
        </p:spPr>
      </p:pic>
      <p:sp>
        <p:nvSpPr>
          <p:cNvPr id="6" name="Rectangle 5">
            <a:extLst>
              <a:ext uri="{FF2B5EF4-FFF2-40B4-BE49-F238E27FC236}">
                <a16:creationId xmlns:a16="http://schemas.microsoft.com/office/drawing/2014/main" id="{AFDD52E3-1EB7-4252-9C06-2F03D72929F6}"/>
              </a:ext>
            </a:extLst>
          </p:cNvPr>
          <p:cNvSpPr/>
          <p:nvPr/>
        </p:nvSpPr>
        <p:spPr>
          <a:xfrm>
            <a:off x="884360" y="4149080"/>
            <a:ext cx="7199970" cy="839284"/>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973360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a:xfrm>
            <a:off x="683568" y="274638"/>
            <a:ext cx="7560839" cy="450000"/>
          </a:xfrm>
        </p:spPr>
        <p:txBody>
          <a:bodyPr>
            <a:noAutofit/>
          </a:bodyPr>
          <a:lstStyle/>
          <a:p>
            <a:r>
              <a:rPr lang="fr-FR" sz="1600" b="1" dirty="0"/>
              <a:t>Outremer Telecom vs Orange Caraïbe</a:t>
            </a:r>
            <a:br>
              <a:rPr lang="fr-FR" sz="1600" b="1" dirty="0"/>
            </a:br>
            <a:r>
              <a:rPr lang="fr-FR" sz="1600" b="1" dirty="0"/>
              <a:t>La motivation du jugement du TC de Paris du 16/03/2015</a:t>
            </a:r>
          </a:p>
        </p:txBody>
      </p:sp>
      <p:sp>
        <p:nvSpPr>
          <p:cNvPr id="5" name="Espace réservé du numéro de diapositive 4"/>
          <p:cNvSpPr>
            <a:spLocks noGrp="1"/>
          </p:cNvSpPr>
          <p:nvPr>
            <p:ph type="sldNum" sz="quarter" idx="12"/>
          </p:nvPr>
        </p:nvSpPr>
        <p:spPr/>
        <p:txBody>
          <a:bodyPr/>
          <a:lstStyle/>
          <a:p>
            <a:fld id="{0646B50E-8F2A-4F68-9DFC-CE6010B0320A}" type="slidenum">
              <a:rPr lang="fr-FR" smtClean="0"/>
              <a:pPr/>
              <a:t>18</a:t>
            </a:fld>
            <a:endParaRPr lang="fr-FR" dirty="0"/>
          </a:p>
        </p:txBody>
      </p:sp>
      <p:pic>
        <p:nvPicPr>
          <p:cNvPr id="3" name="Image 2">
            <a:extLst>
              <a:ext uri="{FF2B5EF4-FFF2-40B4-BE49-F238E27FC236}">
                <a16:creationId xmlns:a16="http://schemas.microsoft.com/office/drawing/2014/main" id="{C92EBB6C-8B6E-4C07-AEFF-B5698E5B6E56}"/>
              </a:ext>
            </a:extLst>
          </p:cNvPr>
          <p:cNvPicPr>
            <a:picLocks noChangeAspect="1"/>
          </p:cNvPicPr>
          <p:nvPr/>
        </p:nvPicPr>
        <p:blipFill>
          <a:blip r:embed="rId2"/>
          <a:stretch>
            <a:fillRect/>
          </a:stretch>
        </p:blipFill>
        <p:spPr>
          <a:xfrm>
            <a:off x="34248" y="902167"/>
            <a:ext cx="9144000" cy="5053666"/>
          </a:xfrm>
          <a:prstGeom prst="rect">
            <a:avLst/>
          </a:prstGeom>
        </p:spPr>
      </p:pic>
      <p:sp>
        <p:nvSpPr>
          <p:cNvPr id="2" name="Rectangle 1">
            <a:extLst>
              <a:ext uri="{FF2B5EF4-FFF2-40B4-BE49-F238E27FC236}">
                <a16:creationId xmlns:a16="http://schemas.microsoft.com/office/drawing/2014/main" id="{1272F863-FE09-463F-BEB1-07F28D5EA534}"/>
              </a:ext>
            </a:extLst>
          </p:cNvPr>
          <p:cNvSpPr/>
          <p:nvPr/>
        </p:nvSpPr>
        <p:spPr>
          <a:xfrm>
            <a:off x="467544" y="3717032"/>
            <a:ext cx="8496944" cy="1440160"/>
          </a:xfrm>
          <a:prstGeom prst="rect">
            <a:avLst/>
          </a:prstGeom>
          <a:solidFill>
            <a:schemeClr val="accent1">
              <a:alpha val="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5821757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0646B50E-8F2A-4F68-9DFC-CE6010B0320A}" type="slidenum">
              <a:rPr lang="fr-FR" smtClean="0"/>
              <a:pPr/>
              <a:t>19</a:t>
            </a:fld>
            <a:endParaRPr lang="fr-FR" dirty="0"/>
          </a:p>
        </p:txBody>
      </p:sp>
      <p:pic>
        <p:nvPicPr>
          <p:cNvPr id="6" name="Image 5">
            <a:extLst>
              <a:ext uri="{FF2B5EF4-FFF2-40B4-BE49-F238E27FC236}">
                <a16:creationId xmlns:a16="http://schemas.microsoft.com/office/drawing/2014/main" id="{A46A2064-5AE2-4E7A-AFF9-FCA57B3C64D3}"/>
              </a:ext>
            </a:extLst>
          </p:cNvPr>
          <p:cNvPicPr>
            <a:picLocks noChangeAspect="1"/>
          </p:cNvPicPr>
          <p:nvPr/>
        </p:nvPicPr>
        <p:blipFill rotWithShape="1">
          <a:blip r:embed="rId2"/>
          <a:srcRect l="8174" r="4487" b="3953"/>
          <a:stretch/>
        </p:blipFill>
        <p:spPr>
          <a:xfrm>
            <a:off x="1115616" y="1846165"/>
            <a:ext cx="6824072" cy="3599059"/>
          </a:xfrm>
          <a:prstGeom prst="rect">
            <a:avLst/>
          </a:prstGeom>
        </p:spPr>
      </p:pic>
      <p:sp>
        <p:nvSpPr>
          <p:cNvPr id="7" name="Rectangle 6">
            <a:extLst>
              <a:ext uri="{FF2B5EF4-FFF2-40B4-BE49-F238E27FC236}">
                <a16:creationId xmlns:a16="http://schemas.microsoft.com/office/drawing/2014/main" id="{200D1E5E-C378-4427-9088-FEEE8A4ADA4A}"/>
              </a:ext>
            </a:extLst>
          </p:cNvPr>
          <p:cNvSpPr/>
          <p:nvPr/>
        </p:nvSpPr>
        <p:spPr>
          <a:xfrm>
            <a:off x="899591" y="1772816"/>
            <a:ext cx="7344815" cy="3384376"/>
          </a:xfrm>
          <a:prstGeom prst="rect">
            <a:avLst/>
          </a:prstGeom>
          <a:solidFill>
            <a:schemeClr val="accent1">
              <a:alpha val="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itre 11">
            <a:extLst>
              <a:ext uri="{FF2B5EF4-FFF2-40B4-BE49-F238E27FC236}">
                <a16:creationId xmlns:a16="http://schemas.microsoft.com/office/drawing/2014/main" id="{B164BE94-2841-4985-BD07-F2D6D4613A7A}"/>
              </a:ext>
            </a:extLst>
          </p:cNvPr>
          <p:cNvSpPr>
            <a:spLocks noGrp="1"/>
          </p:cNvSpPr>
          <p:nvPr>
            <p:ph type="title"/>
          </p:nvPr>
        </p:nvSpPr>
        <p:spPr>
          <a:xfrm>
            <a:off x="683568" y="274638"/>
            <a:ext cx="7560839" cy="450000"/>
          </a:xfrm>
        </p:spPr>
        <p:txBody>
          <a:bodyPr>
            <a:noAutofit/>
          </a:bodyPr>
          <a:lstStyle/>
          <a:p>
            <a:r>
              <a:rPr lang="fr-FR" sz="1600" b="1" dirty="0"/>
              <a:t>Outremer Telecom vs Orange Caraïbe</a:t>
            </a:r>
            <a:br>
              <a:rPr lang="fr-FR" sz="1600" b="1" dirty="0"/>
            </a:br>
            <a:r>
              <a:rPr lang="fr-FR" sz="1600" b="1" dirty="0"/>
              <a:t>La motivation de l’Arrêt de la Cour d’Appel de Paris du 10/05/2017</a:t>
            </a:r>
          </a:p>
        </p:txBody>
      </p:sp>
    </p:spTree>
    <p:extLst>
      <p:ext uri="{BB962C8B-B14F-4D97-AF65-F5344CB8AC3E}">
        <p14:creationId xmlns:p14="http://schemas.microsoft.com/office/powerpoint/2010/main" val="311768076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684213" y="2492896"/>
            <a:ext cx="6120000" cy="450000"/>
          </a:xfrm>
        </p:spPr>
        <p:txBody>
          <a:bodyPr/>
          <a:lstStyle/>
          <a:p>
            <a:pPr algn="ctr"/>
            <a:r>
              <a:rPr lang="fr-FR" dirty="0"/>
              <a:t>INTRODUCTION</a:t>
            </a:r>
          </a:p>
        </p:txBody>
      </p:sp>
      <p:sp>
        <p:nvSpPr>
          <p:cNvPr id="3" name="Espace réservé du numéro de diapositive 2"/>
          <p:cNvSpPr>
            <a:spLocks noGrp="1"/>
          </p:cNvSpPr>
          <p:nvPr>
            <p:ph type="sldNum" sz="quarter" idx="12"/>
          </p:nvPr>
        </p:nvSpPr>
        <p:spPr/>
        <p:txBody>
          <a:bodyPr/>
          <a:lstStyle/>
          <a:p>
            <a:fld id="{0646B50E-8F2A-4F68-9DFC-CE6010B0320A}" type="slidenum">
              <a:rPr lang="fr-FR" smtClean="0"/>
              <a:pPr/>
              <a:t>2</a:t>
            </a:fld>
            <a:endParaRPr lang="fr-FR" dirty="0"/>
          </a:p>
        </p:txBody>
      </p:sp>
      <p:sp>
        <p:nvSpPr>
          <p:cNvPr id="14" name="Espace réservé du texte 13"/>
          <p:cNvSpPr>
            <a:spLocks noGrp="1"/>
          </p:cNvSpPr>
          <p:nvPr>
            <p:ph type="body" sz="quarter" idx="13"/>
          </p:nvPr>
        </p:nvSpPr>
        <p:spPr>
          <a:xfrm>
            <a:off x="684213" y="3068638"/>
            <a:ext cx="6120000" cy="360362"/>
          </a:xfrm>
        </p:spPr>
        <p:txBody>
          <a:bodyPr>
            <a:normAutofit/>
          </a:bodyPr>
          <a:lstStyle/>
          <a:p>
            <a:pPr algn="ctr"/>
            <a:r>
              <a:rPr lang="fr-FR" sz="1600" dirty="0">
                <a:solidFill>
                  <a:schemeClr val="tx1"/>
                </a:solidFill>
              </a:rPr>
              <a:t>Un renouveau d’un contentieux que l’on pensait normalisé …</a:t>
            </a:r>
          </a:p>
        </p:txBody>
      </p:sp>
    </p:spTree>
    <p:extLst>
      <p:ext uri="{BB962C8B-B14F-4D97-AF65-F5344CB8AC3E}">
        <p14:creationId xmlns:p14="http://schemas.microsoft.com/office/powerpoint/2010/main" val="263575202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60648"/>
            <a:ext cx="6967054" cy="634012"/>
          </a:xfrm>
        </p:spPr>
        <p:txBody>
          <a:bodyPr>
            <a:normAutofit/>
          </a:bodyPr>
          <a:lstStyle/>
          <a:p>
            <a:r>
              <a:rPr lang="fr-FR" sz="1600" b="1" dirty="0">
                <a:latin typeface="+mj-lt"/>
              </a:rPr>
              <a:t>Les intérêts compensatoires doivent respecter le cadre général </a:t>
            </a:r>
            <a:br>
              <a:rPr lang="fr-FR" sz="1600" b="1" dirty="0">
                <a:latin typeface="+mj-lt"/>
              </a:rPr>
            </a:br>
            <a:r>
              <a:rPr lang="fr-FR" sz="1600" b="1" dirty="0">
                <a:latin typeface="+mj-lt"/>
              </a:rPr>
              <a:t>de la responsabilité civile 1/2</a:t>
            </a:r>
            <a:endParaRPr lang="fr-FR" sz="1600" dirty="0">
              <a:latin typeface="+mj-lt"/>
            </a:endParaRPr>
          </a:p>
        </p:txBody>
      </p:sp>
      <p:sp>
        <p:nvSpPr>
          <p:cNvPr id="3" name="Espace réservé du contenu 2"/>
          <p:cNvSpPr>
            <a:spLocks noGrp="1"/>
          </p:cNvSpPr>
          <p:nvPr>
            <p:ph idx="1"/>
          </p:nvPr>
        </p:nvSpPr>
        <p:spPr>
          <a:xfrm>
            <a:off x="457200" y="1268760"/>
            <a:ext cx="8229600" cy="4525963"/>
          </a:xfrm>
        </p:spPr>
        <p:txBody>
          <a:bodyPr>
            <a:normAutofit/>
          </a:bodyPr>
          <a:lstStyle/>
          <a:p>
            <a:pPr marL="0" indent="0" algn="just">
              <a:buNone/>
            </a:pPr>
            <a:r>
              <a:rPr lang="fr-FR" dirty="0">
                <a:solidFill>
                  <a:schemeClr val="tx1"/>
                </a:solidFill>
                <a:latin typeface="+mj-lt"/>
              </a:rPr>
              <a:t>Triptyque : faute, préjudice et lien direct entre faute et préjudice qui conduit à distinguer un préjudice direct et ses conséquences.</a:t>
            </a:r>
          </a:p>
          <a:p>
            <a:pPr marL="0" indent="0" algn="just">
              <a:buNone/>
            </a:pPr>
            <a:endParaRPr lang="fr-FR" b="0" dirty="0">
              <a:solidFill>
                <a:schemeClr val="tx1"/>
              </a:solidFill>
              <a:latin typeface="+mj-lt"/>
            </a:endParaRPr>
          </a:p>
          <a:p>
            <a:pPr marL="285750" indent="-285750" algn="just">
              <a:buFont typeface="Wingdings" panose="05000000000000000000" pitchFamily="2" charset="2"/>
              <a:buChar char="Ø"/>
            </a:pPr>
            <a:r>
              <a:rPr lang="fr-FR" b="0" dirty="0">
                <a:solidFill>
                  <a:schemeClr val="tx1"/>
                </a:solidFill>
                <a:latin typeface="+mj-lt"/>
              </a:rPr>
              <a:t>Le préjudice direct est fonction de la durée sur laquelle porte la non jouissance des sommes dues et est lié à la non disponibilité du capital qui peut être appréhendée de plusieurs façon :</a:t>
            </a:r>
          </a:p>
          <a:p>
            <a:pPr marL="285750" indent="-285750" algn="just">
              <a:buFont typeface="Wingdings" panose="05000000000000000000" pitchFamily="2" charset="2"/>
              <a:buChar char="Ø"/>
            </a:pPr>
            <a:endParaRPr lang="fr-FR" b="0" dirty="0">
              <a:solidFill>
                <a:schemeClr val="tx1"/>
              </a:solidFill>
              <a:latin typeface="+mj-lt"/>
            </a:endParaRPr>
          </a:p>
          <a:p>
            <a:pPr marL="539750" indent="-274638" algn="just">
              <a:buFont typeface="Wingdings" panose="05000000000000000000" pitchFamily="2" charset="2"/>
              <a:buChar char="ü"/>
            </a:pPr>
            <a:r>
              <a:rPr lang="fr-FR" b="0" dirty="0">
                <a:solidFill>
                  <a:schemeClr val="tx1"/>
                </a:solidFill>
                <a:latin typeface="+mj-lt"/>
              </a:rPr>
              <a:t>La perte d’opportunité de placements en bons d’état. </a:t>
            </a:r>
          </a:p>
          <a:p>
            <a:pPr marL="539750" indent="-274638" algn="just">
              <a:buFont typeface="Wingdings" panose="05000000000000000000" pitchFamily="2" charset="2"/>
              <a:buChar char="ü"/>
            </a:pPr>
            <a:r>
              <a:rPr lang="fr-FR" b="0" dirty="0">
                <a:solidFill>
                  <a:schemeClr val="tx1"/>
                </a:solidFill>
                <a:latin typeface="+mj-lt"/>
              </a:rPr>
              <a:t>Le coût d’un financement alternatif pour le créancier. </a:t>
            </a:r>
          </a:p>
          <a:p>
            <a:pPr marL="539750" indent="-274638" algn="just">
              <a:buFont typeface="Wingdings" panose="05000000000000000000" pitchFamily="2" charset="2"/>
              <a:buChar char="ü"/>
            </a:pPr>
            <a:r>
              <a:rPr lang="fr-FR" b="0" dirty="0">
                <a:solidFill>
                  <a:schemeClr val="tx1"/>
                </a:solidFill>
                <a:latin typeface="+mj-lt"/>
              </a:rPr>
              <a:t>La rémunération d’un crédit implicite forcé accordé au débiteur.</a:t>
            </a:r>
          </a:p>
          <a:p>
            <a:pPr marL="539750" indent="-274638" algn="just">
              <a:buFont typeface="Wingdings" panose="05000000000000000000" pitchFamily="2" charset="2"/>
              <a:buChar char="ü"/>
            </a:pPr>
            <a:r>
              <a:rPr lang="fr-FR" b="0" dirty="0">
                <a:solidFill>
                  <a:schemeClr val="tx1"/>
                </a:solidFill>
                <a:latin typeface="+mj-lt"/>
              </a:rPr>
              <a:t>Taux de rendement moyen des investissements du débiteur. </a:t>
            </a:r>
          </a:p>
          <a:p>
            <a:pPr marL="285750" indent="-285750" algn="just">
              <a:buFont typeface="Wingdings" panose="05000000000000000000" pitchFamily="2" charset="2"/>
              <a:buChar char="Ø"/>
            </a:pPr>
            <a:endParaRPr lang="fr-FR" b="0" dirty="0">
              <a:solidFill>
                <a:schemeClr val="tx1"/>
              </a:solidFill>
              <a:latin typeface="+mj-lt"/>
            </a:endParaRPr>
          </a:p>
          <a:p>
            <a:pPr marL="285750" indent="-285750" algn="just">
              <a:buFont typeface="Wingdings" panose="05000000000000000000" pitchFamily="2" charset="2"/>
              <a:buChar char="Ø"/>
            </a:pPr>
            <a:r>
              <a:rPr lang="fr-FR" b="0" dirty="0">
                <a:solidFill>
                  <a:schemeClr val="tx1"/>
                </a:solidFill>
                <a:latin typeface="+mj-lt"/>
              </a:rPr>
              <a:t>Cependant, au minimum, dès lors que le débiteur paye en retard et présente pour le créancier un risque de contrepartie, la rémunération applicable devrait comprendre, en plus du plancher constitué par la rémunération du placement en bons d’Etat, la rémunération du risque de contrepartie du débiteur.</a:t>
            </a:r>
          </a:p>
          <a:p>
            <a:pPr marL="0" indent="0">
              <a:buNone/>
            </a:pPr>
            <a:endParaRPr lang="fr-FR" dirty="0"/>
          </a:p>
        </p:txBody>
      </p:sp>
      <p:sp>
        <p:nvSpPr>
          <p:cNvPr id="5" name="Espace réservé du numéro de diapositive 4">
            <a:extLst>
              <a:ext uri="{FF2B5EF4-FFF2-40B4-BE49-F238E27FC236}">
                <a16:creationId xmlns:a16="http://schemas.microsoft.com/office/drawing/2014/main" id="{0ADBA70B-3AFA-4C54-986B-F36D8E25B03E}"/>
              </a:ext>
            </a:extLst>
          </p:cNvPr>
          <p:cNvSpPr>
            <a:spLocks noGrp="1"/>
          </p:cNvSpPr>
          <p:nvPr>
            <p:ph type="sldNum" sz="quarter" idx="12"/>
          </p:nvPr>
        </p:nvSpPr>
        <p:spPr/>
        <p:txBody>
          <a:bodyPr/>
          <a:lstStyle/>
          <a:p>
            <a:fld id="{BD2F3F28-C495-43B0-A20B-9259D8367354}" type="slidenum">
              <a:rPr lang="fr-FR" smtClean="0"/>
              <a:t>20</a:t>
            </a:fld>
            <a:endParaRPr lang="fr-FR" dirty="0"/>
          </a:p>
        </p:txBody>
      </p:sp>
    </p:spTree>
    <p:extLst>
      <p:ext uri="{BB962C8B-B14F-4D97-AF65-F5344CB8AC3E}">
        <p14:creationId xmlns:p14="http://schemas.microsoft.com/office/powerpoint/2010/main" val="4201871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68760"/>
            <a:ext cx="8229600" cy="4525963"/>
          </a:xfrm>
        </p:spPr>
        <p:txBody>
          <a:bodyPr>
            <a:normAutofit fontScale="92500" lnSpcReduction="20000"/>
          </a:bodyPr>
          <a:lstStyle/>
          <a:p>
            <a:pPr marL="0" indent="0" algn="just">
              <a:buNone/>
            </a:pPr>
            <a:r>
              <a:rPr lang="fr-FR" sz="1500" b="0" dirty="0">
                <a:solidFill>
                  <a:schemeClr val="tx1"/>
                </a:solidFill>
                <a:latin typeface="+mj-lt"/>
              </a:rPr>
              <a:t>Le préjudice direct relève éventuellement, pour le créancier, </a:t>
            </a:r>
            <a:r>
              <a:rPr lang="fr-FR" sz="1500" dirty="0">
                <a:solidFill>
                  <a:schemeClr val="tx1"/>
                </a:solidFill>
                <a:latin typeface="+mj-lt"/>
              </a:rPr>
              <a:t>de la perte éventuelle d’opportunité d’investissement ayant entrainé une perte de profits</a:t>
            </a:r>
            <a:r>
              <a:rPr lang="fr-FR" sz="1500" b="0" dirty="0">
                <a:solidFill>
                  <a:schemeClr val="tx1"/>
                </a:solidFill>
                <a:latin typeface="+mj-lt"/>
              </a:rPr>
              <a:t>. </a:t>
            </a:r>
          </a:p>
          <a:p>
            <a:pPr algn="just"/>
            <a:endParaRPr lang="fr-FR" sz="1500" b="0" dirty="0">
              <a:solidFill>
                <a:schemeClr val="tx1"/>
              </a:solidFill>
              <a:latin typeface="+mj-lt"/>
            </a:endParaRPr>
          </a:p>
          <a:p>
            <a:pPr algn="just"/>
            <a:r>
              <a:rPr lang="fr-FR" sz="1500" b="0" dirty="0">
                <a:solidFill>
                  <a:schemeClr val="tx1"/>
                </a:solidFill>
                <a:latin typeface="+mj-lt"/>
              </a:rPr>
              <a:t>Pour pouvoir l’invoquer, il faut simultanément établir :</a:t>
            </a:r>
          </a:p>
          <a:p>
            <a:pPr marL="285750" lvl="0" indent="-285750" algn="just">
              <a:buFont typeface="Wingdings" panose="05000000000000000000" pitchFamily="2" charset="2"/>
              <a:buChar char="Ø"/>
            </a:pPr>
            <a:r>
              <a:rPr lang="fr-FR" sz="1500" b="0" dirty="0">
                <a:solidFill>
                  <a:schemeClr val="tx1"/>
                </a:solidFill>
                <a:latin typeface="+mj-lt"/>
              </a:rPr>
              <a:t>l’existence d’un investissement manqué ; </a:t>
            </a:r>
          </a:p>
          <a:p>
            <a:pPr marL="285750" lvl="0" indent="-285750" algn="just">
              <a:buFont typeface="Wingdings" panose="05000000000000000000" pitchFamily="2" charset="2"/>
              <a:buChar char="Ø"/>
            </a:pPr>
            <a:r>
              <a:rPr lang="fr-FR" sz="1500" b="0" dirty="0">
                <a:solidFill>
                  <a:schemeClr val="tx1"/>
                </a:solidFill>
                <a:latin typeface="+mj-lt"/>
              </a:rPr>
              <a:t>dont la réalisation n’était pas finançable par un autre moyen ; </a:t>
            </a:r>
          </a:p>
          <a:p>
            <a:pPr marL="285750" lvl="0" indent="-285750" algn="just">
              <a:buFont typeface="Wingdings" panose="05000000000000000000" pitchFamily="2" charset="2"/>
              <a:buChar char="Ø"/>
            </a:pPr>
            <a:r>
              <a:rPr lang="fr-FR" sz="1500" b="0" dirty="0">
                <a:solidFill>
                  <a:schemeClr val="tx1"/>
                </a:solidFill>
                <a:latin typeface="+mj-lt"/>
              </a:rPr>
              <a:t>et qui s’est avéré être effectivement rentable.</a:t>
            </a:r>
          </a:p>
          <a:p>
            <a:pPr marL="0" indent="0" algn="just">
              <a:buNone/>
            </a:pPr>
            <a:endParaRPr lang="fr-FR" sz="1500" b="0" dirty="0">
              <a:solidFill>
                <a:schemeClr val="tx1"/>
              </a:solidFill>
              <a:latin typeface="+mj-lt"/>
            </a:endParaRPr>
          </a:p>
          <a:p>
            <a:pPr algn="just"/>
            <a:r>
              <a:rPr lang="fr-FR" sz="1500" b="0" dirty="0">
                <a:solidFill>
                  <a:schemeClr val="tx1"/>
                </a:solidFill>
                <a:latin typeface="+mj-lt"/>
              </a:rPr>
              <a:t>Au cas d’espèce, on se situe dans la détermination d’un </a:t>
            </a:r>
            <a:r>
              <a:rPr lang="fr-FR" sz="1500" u="sng" dirty="0">
                <a:solidFill>
                  <a:schemeClr val="tx1"/>
                </a:solidFill>
                <a:latin typeface="+mj-lt"/>
              </a:rPr>
              <a:t>préjudice de perte de chance </a:t>
            </a:r>
            <a:r>
              <a:rPr lang="fr-FR" sz="1500" b="0" dirty="0">
                <a:solidFill>
                  <a:schemeClr val="tx1"/>
                </a:solidFill>
                <a:latin typeface="+mj-lt"/>
              </a:rPr>
              <a:t>résultant de l’indisponibilité d’un capital sur une période donnée (cf. présentation consacrée à la perte de chance). </a:t>
            </a:r>
          </a:p>
          <a:p>
            <a:pPr algn="just"/>
            <a:endParaRPr lang="fr-FR" sz="1500" b="0" dirty="0">
              <a:solidFill>
                <a:schemeClr val="tx1"/>
              </a:solidFill>
              <a:latin typeface="+mj-lt"/>
            </a:endParaRPr>
          </a:p>
          <a:p>
            <a:pPr algn="just"/>
            <a:r>
              <a:rPr lang="fr-FR" sz="1500" b="0" dirty="0">
                <a:solidFill>
                  <a:schemeClr val="tx1"/>
                </a:solidFill>
                <a:latin typeface="+mj-lt"/>
              </a:rPr>
              <a:t>Pour établir la perte de chance, il faut non seulement (i) que le projet, sur lequel ce capital aurait été investi, ait bien été identifié mais aussi (ii) que l'on puisse mesurer le taux de rendement qu’on aurait obtenu si le projet avait été réalisé et non le taux qu’on aurait effectivement requis pour le réaliser et enfin (iii) que l’on affecte une probabilité aux gains potentiels. </a:t>
            </a:r>
          </a:p>
          <a:p>
            <a:pPr marL="0" indent="0" algn="just">
              <a:buNone/>
            </a:pPr>
            <a:endParaRPr lang="fr-FR" sz="1500" b="0" dirty="0">
              <a:solidFill>
                <a:schemeClr val="tx1"/>
              </a:solidFill>
              <a:latin typeface="+mj-lt"/>
            </a:endParaRPr>
          </a:p>
          <a:p>
            <a:pPr marL="0" indent="0" algn="just">
              <a:buNone/>
            </a:pPr>
            <a:r>
              <a:rPr lang="fr-FR" sz="1500" b="0" dirty="0">
                <a:solidFill>
                  <a:schemeClr val="tx1"/>
                </a:solidFill>
                <a:latin typeface="+mj-lt"/>
              </a:rPr>
              <a:t>La perte de chance doit être rigoureusement démontrée car elle repose sur l’idée qu’un investissement génère nécessairement des profits qui se traduit par un  taux de rendement largement supérieur au taux légal alors qu’il peut aussi générer des pertes, aspect qui n’est pas pris en compte par le demandeur.</a:t>
            </a:r>
          </a:p>
          <a:p>
            <a:pPr marL="0" indent="0">
              <a:buNone/>
            </a:pPr>
            <a:endParaRPr lang="fr-FR" dirty="0"/>
          </a:p>
        </p:txBody>
      </p:sp>
      <p:sp>
        <p:nvSpPr>
          <p:cNvPr id="5" name="Espace réservé du numéro de diapositive 4">
            <a:extLst>
              <a:ext uri="{FF2B5EF4-FFF2-40B4-BE49-F238E27FC236}">
                <a16:creationId xmlns:a16="http://schemas.microsoft.com/office/drawing/2014/main" id="{93039B3C-D964-427C-BC17-12536300A6C7}"/>
              </a:ext>
            </a:extLst>
          </p:cNvPr>
          <p:cNvSpPr>
            <a:spLocks noGrp="1"/>
          </p:cNvSpPr>
          <p:nvPr>
            <p:ph type="sldNum" sz="quarter" idx="12"/>
          </p:nvPr>
        </p:nvSpPr>
        <p:spPr/>
        <p:txBody>
          <a:bodyPr/>
          <a:lstStyle/>
          <a:p>
            <a:fld id="{BD2F3F28-C495-43B0-A20B-9259D8367354}" type="slidenum">
              <a:rPr lang="fr-FR" smtClean="0"/>
              <a:t>21</a:t>
            </a:fld>
            <a:endParaRPr lang="fr-FR" dirty="0"/>
          </a:p>
        </p:txBody>
      </p:sp>
      <p:sp>
        <p:nvSpPr>
          <p:cNvPr id="7" name="Titre 1">
            <a:extLst>
              <a:ext uri="{FF2B5EF4-FFF2-40B4-BE49-F238E27FC236}">
                <a16:creationId xmlns:a16="http://schemas.microsoft.com/office/drawing/2014/main" id="{9EDC864F-44DE-4D4C-B954-B013E4281B0D}"/>
              </a:ext>
            </a:extLst>
          </p:cNvPr>
          <p:cNvSpPr txBox="1">
            <a:spLocks/>
          </p:cNvSpPr>
          <p:nvPr/>
        </p:nvSpPr>
        <p:spPr>
          <a:xfrm>
            <a:off x="611560" y="260648"/>
            <a:ext cx="6967054" cy="634012"/>
          </a:xfrm>
          <a:prstGeom prst="rect">
            <a:avLst/>
          </a:prstGeom>
        </p:spPr>
        <p:txBody>
          <a:bodyPr vert="horz" lIns="0" tIns="0" rIns="0" bIns="0" rtlCol="0" anchor="b" anchorCtr="0">
            <a:normAutofit/>
          </a:bodyPr>
          <a:lstStyle>
            <a:lvl1pPr algn="l" defTabSz="914400" rtl="0" eaLnBrk="1" latinLnBrk="0" hangingPunct="1">
              <a:spcBef>
                <a:spcPct val="0"/>
              </a:spcBef>
              <a:buNone/>
              <a:defRPr sz="1800" kern="1200" baseline="0">
                <a:solidFill>
                  <a:schemeClr val="accent1"/>
                </a:solidFill>
                <a:latin typeface="Times" pitchFamily="18" charset="0"/>
                <a:ea typeface="+mj-ea"/>
                <a:cs typeface="+mj-cs"/>
              </a:defRPr>
            </a:lvl1pPr>
          </a:lstStyle>
          <a:p>
            <a:r>
              <a:rPr lang="fr-FR" sz="1600" b="1" dirty="0">
                <a:latin typeface="+mj-lt"/>
              </a:rPr>
              <a:t>Les intérêts compensatoires doivent respecter le cadre général </a:t>
            </a:r>
            <a:br>
              <a:rPr lang="fr-FR" sz="1600" b="1" dirty="0">
                <a:latin typeface="+mj-lt"/>
              </a:rPr>
            </a:br>
            <a:r>
              <a:rPr lang="fr-FR" sz="1600" b="1" dirty="0">
                <a:latin typeface="+mj-lt"/>
              </a:rPr>
              <a:t>de la responsabilité civile 2/2</a:t>
            </a:r>
            <a:endParaRPr lang="fr-FR" sz="1600" dirty="0">
              <a:latin typeface="+mj-lt"/>
            </a:endParaRPr>
          </a:p>
        </p:txBody>
      </p:sp>
    </p:spTree>
    <p:extLst>
      <p:ext uri="{BB962C8B-B14F-4D97-AF65-F5344CB8AC3E}">
        <p14:creationId xmlns:p14="http://schemas.microsoft.com/office/powerpoint/2010/main" val="2685895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6820C3-D091-4912-9C67-13937DBEF80D}"/>
              </a:ext>
            </a:extLst>
          </p:cNvPr>
          <p:cNvSpPr>
            <a:spLocks noGrp="1"/>
          </p:cNvSpPr>
          <p:nvPr>
            <p:ph type="title"/>
          </p:nvPr>
        </p:nvSpPr>
        <p:spPr>
          <a:xfrm>
            <a:off x="683568" y="274638"/>
            <a:ext cx="7128792" cy="450000"/>
          </a:xfrm>
        </p:spPr>
        <p:txBody>
          <a:bodyPr>
            <a:normAutofit/>
          </a:bodyPr>
          <a:lstStyle/>
          <a:p>
            <a:r>
              <a:rPr lang="fr-FR" sz="1800" b="1" dirty="0"/>
              <a:t>Quel taux d’intérêt compensatoire ? </a:t>
            </a:r>
            <a:r>
              <a:rPr lang="fr-FR" dirty="0"/>
              <a:t>	</a:t>
            </a:r>
          </a:p>
        </p:txBody>
      </p:sp>
      <p:sp>
        <p:nvSpPr>
          <p:cNvPr id="3" name="Espace réservé du contenu 2">
            <a:extLst>
              <a:ext uri="{FF2B5EF4-FFF2-40B4-BE49-F238E27FC236}">
                <a16:creationId xmlns:a16="http://schemas.microsoft.com/office/drawing/2014/main" id="{266BEAA4-625E-494F-8BD9-BB463D199617}"/>
              </a:ext>
            </a:extLst>
          </p:cNvPr>
          <p:cNvSpPr>
            <a:spLocks noGrp="1"/>
          </p:cNvSpPr>
          <p:nvPr>
            <p:ph sz="half" idx="1"/>
          </p:nvPr>
        </p:nvSpPr>
        <p:spPr>
          <a:xfrm>
            <a:off x="250825" y="1279914"/>
            <a:ext cx="4321176" cy="4752975"/>
          </a:xfrm>
        </p:spPr>
        <p:txBody>
          <a:bodyPr/>
          <a:lstStyle/>
          <a:p>
            <a:r>
              <a:rPr lang="fr-FR" sz="1300" dirty="0">
                <a:solidFill>
                  <a:schemeClr val="tx1"/>
                </a:solidFill>
              </a:rPr>
              <a:t>Taux sans risque </a:t>
            </a:r>
          </a:p>
          <a:p>
            <a:endParaRPr lang="fr-FR" dirty="0">
              <a:solidFill>
                <a:schemeClr val="tx1"/>
              </a:solidFill>
            </a:endParaRPr>
          </a:p>
          <a:p>
            <a:endParaRPr lang="fr-FR" dirty="0">
              <a:solidFill>
                <a:schemeClr val="tx1"/>
              </a:solidFill>
            </a:endParaRPr>
          </a:p>
          <a:p>
            <a:r>
              <a:rPr lang="fr-FR" sz="1300" dirty="0">
                <a:solidFill>
                  <a:schemeClr val="tx1"/>
                </a:solidFill>
              </a:rPr>
              <a:t>Taux demandé par le banquier pour prêter</a:t>
            </a:r>
          </a:p>
          <a:p>
            <a:endParaRPr lang="fr-FR" dirty="0">
              <a:solidFill>
                <a:schemeClr val="tx1"/>
              </a:solidFill>
            </a:endParaRPr>
          </a:p>
          <a:p>
            <a:endParaRPr lang="fr-FR" sz="1300" dirty="0">
              <a:solidFill>
                <a:schemeClr val="tx1"/>
              </a:solidFill>
            </a:endParaRPr>
          </a:p>
          <a:p>
            <a:r>
              <a:rPr lang="fr-FR" sz="1300" dirty="0">
                <a:solidFill>
                  <a:schemeClr val="tx1"/>
                </a:solidFill>
              </a:rPr>
              <a:t>Taux moyen demandé par les différents </a:t>
            </a:r>
          </a:p>
          <a:p>
            <a:r>
              <a:rPr lang="fr-FR" sz="1300" dirty="0">
                <a:solidFill>
                  <a:schemeClr val="tx1"/>
                </a:solidFill>
              </a:rPr>
              <a:t>apporteurs de capitaux : actionnaires et banquiers</a:t>
            </a:r>
          </a:p>
        </p:txBody>
      </p:sp>
      <p:sp>
        <p:nvSpPr>
          <p:cNvPr id="4" name="Espace réservé du contenu 3">
            <a:extLst>
              <a:ext uri="{FF2B5EF4-FFF2-40B4-BE49-F238E27FC236}">
                <a16:creationId xmlns:a16="http://schemas.microsoft.com/office/drawing/2014/main" id="{563575D8-DA69-46A8-82E2-E5863154C3A7}"/>
              </a:ext>
            </a:extLst>
          </p:cNvPr>
          <p:cNvSpPr>
            <a:spLocks noGrp="1"/>
          </p:cNvSpPr>
          <p:nvPr>
            <p:ph sz="half" idx="2"/>
          </p:nvPr>
        </p:nvSpPr>
        <p:spPr>
          <a:xfrm>
            <a:off x="4779348" y="1281366"/>
            <a:ext cx="4060923" cy="4344176"/>
          </a:xfrm>
        </p:spPr>
        <p:txBody>
          <a:bodyPr>
            <a:normAutofit fontScale="92500" lnSpcReduction="20000"/>
          </a:bodyPr>
          <a:lstStyle/>
          <a:p>
            <a:pPr algn="just"/>
            <a:r>
              <a:rPr lang="fr-FR" sz="1400" dirty="0">
                <a:solidFill>
                  <a:schemeClr val="tx1"/>
                </a:solidFill>
              </a:rPr>
              <a:t>Taux d’intérêt légal ou Taux refinancement BCE ou taux de rendement des emprunts d’état (OAT en France)</a:t>
            </a:r>
          </a:p>
          <a:p>
            <a:pPr algn="just"/>
            <a:endParaRPr lang="fr-FR" sz="1400" dirty="0">
              <a:solidFill>
                <a:schemeClr val="tx1"/>
              </a:solidFill>
            </a:endParaRPr>
          </a:p>
          <a:p>
            <a:pPr algn="just"/>
            <a:r>
              <a:rPr lang="fr-FR" sz="1400" dirty="0">
                <a:solidFill>
                  <a:schemeClr val="tx1"/>
                </a:solidFill>
              </a:rPr>
              <a:t>Taux d’emprunt bancaire : taux sans risque + spread de crédit</a:t>
            </a:r>
          </a:p>
          <a:p>
            <a:pPr algn="just"/>
            <a:endParaRPr lang="fr-FR" sz="1400" dirty="0">
              <a:solidFill>
                <a:schemeClr val="tx1"/>
              </a:solidFill>
            </a:endParaRPr>
          </a:p>
          <a:p>
            <a:pPr algn="just"/>
            <a:r>
              <a:rPr lang="fr-FR" sz="1400" dirty="0">
                <a:solidFill>
                  <a:schemeClr val="tx1"/>
                </a:solidFill>
              </a:rPr>
              <a:t>Coût Moyen Pondéré du Capital (CMPC) ou WACC (</a:t>
            </a:r>
            <a:r>
              <a:rPr lang="fr-FR" sz="1400" dirty="0" err="1">
                <a:solidFill>
                  <a:schemeClr val="tx1"/>
                </a:solidFill>
              </a:rPr>
              <a:t>Weighted</a:t>
            </a:r>
            <a:r>
              <a:rPr lang="fr-FR" sz="1400" dirty="0">
                <a:solidFill>
                  <a:schemeClr val="tx1"/>
                </a:solidFill>
              </a:rPr>
              <a:t> </a:t>
            </a:r>
            <a:r>
              <a:rPr lang="fr-FR" sz="1400" dirty="0" err="1">
                <a:solidFill>
                  <a:schemeClr val="tx1"/>
                </a:solidFill>
              </a:rPr>
              <a:t>Average</a:t>
            </a:r>
            <a:r>
              <a:rPr lang="fr-FR" sz="1400" dirty="0">
                <a:solidFill>
                  <a:schemeClr val="tx1"/>
                </a:solidFill>
              </a:rPr>
              <a:t> </a:t>
            </a:r>
            <a:r>
              <a:rPr lang="fr-FR" sz="1400" dirty="0" err="1">
                <a:solidFill>
                  <a:schemeClr val="tx1"/>
                </a:solidFill>
              </a:rPr>
              <a:t>Cost</a:t>
            </a:r>
            <a:r>
              <a:rPr lang="fr-FR" sz="1400" dirty="0">
                <a:solidFill>
                  <a:schemeClr val="tx1"/>
                </a:solidFill>
              </a:rPr>
              <a:t> of Capital) : il s’agit du taux requis par les investisseurs pour financer une société.</a:t>
            </a:r>
          </a:p>
          <a:p>
            <a:pPr algn="just"/>
            <a:endParaRPr lang="fr-FR" sz="1400" dirty="0">
              <a:solidFill>
                <a:schemeClr val="tx1"/>
              </a:solidFill>
            </a:endParaRPr>
          </a:p>
          <a:p>
            <a:pPr algn="just"/>
            <a:endParaRPr lang="fr-FR" sz="1200" dirty="0">
              <a:solidFill>
                <a:schemeClr val="tx1"/>
              </a:solidFill>
            </a:endParaRPr>
          </a:p>
          <a:p>
            <a:pPr algn="just"/>
            <a:r>
              <a:rPr lang="fr-FR" sz="1200" dirty="0">
                <a:solidFill>
                  <a:schemeClr val="tx1"/>
                </a:solidFill>
              </a:rPr>
              <a:t>Avec : </a:t>
            </a:r>
          </a:p>
          <a:p>
            <a:pPr algn="just"/>
            <a:r>
              <a:rPr lang="fr-FR" sz="1200" dirty="0">
                <a:solidFill>
                  <a:schemeClr val="tx1"/>
                </a:solidFill>
              </a:rPr>
              <a:t>K</a:t>
            </a:r>
            <a:r>
              <a:rPr lang="fr-FR" sz="1200" baseline="-25000" dirty="0">
                <a:solidFill>
                  <a:schemeClr val="tx1"/>
                </a:solidFill>
              </a:rPr>
              <a:t>FP</a:t>
            </a:r>
            <a:r>
              <a:rPr lang="fr-FR" sz="1200" dirty="0">
                <a:solidFill>
                  <a:schemeClr val="tx1"/>
                </a:solidFill>
              </a:rPr>
              <a:t> : Taux de rendement attendu sur fonds propres </a:t>
            </a:r>
          </a:p>
          <a:p>
            <a:pPr algn="just"/>
            <a:r>
              <a:rPr lang="fr-FR" sz="1200" dirty="0">
                <a:solidFill>
                  <a:schemeClr val="tx1"/>
                </a:solidFill>
              </a:rPr>
              <a:t>FP : Valeur de marché des Fonds Propres </a:t>
            </a:r>
          </a:p>
          <a:p>
            <a:pPr algn="just"/>
            <a:r>
              <a:rPr lang="fr-FR" sz="1200" dirty="0">
                <a:solidFill>
                  <a:schemeClr val="tx1"/>
                </a:solidFill>
              </a:rPr>
              <a:t>D : Valeur des Dettes Financières Nettes </a:t>
            </a:r>
          </a:p>
          <a:p>
            <a:pPr algn="just"/>
            <a:r>
              <a:rPr lang="fr-FR" sz="1200" dirty="0" err="1">
                <a:solidFill>
                  <a:schemeClr val="tx1"/>
                </a:solidFill>
              </a:rPr>
              <a:t>K</a:t>
            </a:r>
            <a:r>
              <a:rPr lang="fr-FR" sz="1200" baseline="-25000" dirty="0" err="1">
                <a:solidFill>
                  <a:schemeClr val="tx1"/>
                </a:solidFill>
              </a:rPr>
              <a:t>d</a:t>
            </a:r>
            <a:r>
              <a:rPr lang="fr-FR" sz="1200" dirty="0">
                <a:solidFill>
                  <a:schemeClr val="tx1"/>
                </a:solidFill>
              </a:rPr>
              <a:t> : Taux sur les dettes financières </a:t>
            </a:r>
          </a:p>
          <a:p>
            <a:pPr algn="just"/>
            <a:r>
              <a:rPr lang="fr-FR" sz="1200" dirty="0">
                <a:solidFill>
                  <a:schemeClr val="tx1"/>
                </a:solidFill>
              </a:rPr>
              <a:t>t : Taux d’impôt sur les sociétés  </a:t>
            </a:r>
          </a:p>
          <a:p>
            <a:pPr algn="just"/>
            <a:endParaRPr lang="fr-FR" dirty="0">
              <a:solidFill>
                <a:schemeClr val="tx1"/>
              </a:solidFill>
            </a:endParaRPr>
          </a:p>
          <a:p>
            <a:endParaRPr lang="fr-FR" dirty="0">
              <a:solidFill>
                <a:schemeClr val="tx1"/>
              </a:solidFill>
            </a:endParaRPr>
          </a:p>
        </p:txBody>
      </p:sp>
      <p:sp>
        <p:nvSpPr>
          <p:cNvPr id="5" name="Espace réservé du numéro de diapositive 4">
            <a:extLst>
              <a:ext uri="{FF2B5EF4-FFF2-40B4-BE49-F238E27FC236}">
                <a16:creationId xmlns:a16="http://schemas.microsoft.com/office/drawing/2014/main" id="{946586A0-2016-4DB2-9FEE-78EE1E76CDFC}"/>
              </a:ext>
            </a:extLst>
          </p:cNvPr>
          <p:cNvSpPr>
            <a:spLocks noGrp="1"/>
          </p:cNvSpPr>
          <p:nvPr>
            <p:ph type="sldNum" sz="quarter" idx="12"/>
          </p:nvPr>
        </p:nvSpPr>
        <p:spPr/>
        <p:txBody>
          <a:bodyPr/>
          <a:lstStyle/>
          <a:p>
            <a:fld id="{0646B50E-8F2A-4F68-9DFC-CE6010B0320A}" type="slidenum">
              <a:rPr lang="fr-FR" smtClean="0"/>
              <a:pPr/>
              <a:t>22</a:t>
            </a:fld>
            <a:endParaRPr lang="fr-FR" dirty="0"/>
          </a:p>
        </p:txBody>
      </p:sp>
      <p:sp>
        <p:nvSpPr>
          <p:cNvPr id="8" name="Flèche : droite 7">
            <a:extLst>
              <a:ext uri="{FF2B5EF4-FFF2-40B4-BE49-F238E27FC236}">
                <a16:creationId xmlns:a16="http://schemas.microsoft.com/office/drawing/2014/main" id="{B2C5CBA9-8249-4E4F-A2FD-617EC6599817}"/>
              </a:ext>
            </a:extLst>
          </p:cNvPr>
          <p:cNvSpPr/>
          <p:nvPr/>
        </p:nvSpPr>
        <p:spPr>
          <a:xfrm>
            <a:off x="4147941" y="1345856"/>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droite 8">
            <a:extLst>
              <a:ext uri="{FF2B5EF4-FFF2-40B4-BE49-F238E27FC236}">
                <a16:creationId xmlns:a16="http://schemas.microsoft.com/office/drawing/2014/main" id="{63A113D3-73D0-4A3D-B246-F4153289BFD5}"/>
              </a:ext>
            </a:extLst>
          </p:cNvPr>
          <p:cNvSpPr/>
          <p:nvPr/>
        </p:nvSpPr>
        <p:spPr>
          <a:xfrm>
            <a:off x="4145653" y="2217736"/>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droite 9">
            <a:extLst>
              <a:ext uri="{FF2B5EF4-FFF2-40B4-BE49-F238E27FC236}">
                <a16:creationId xmlns:a16="http://schemas.microsoft.com/office/drawing/2014/main" id="{3CAA5D1F-7890-41A5-8B4A-5D84FBAD962C}"/>
              </a:ext>
            </a:extLst>
          </p:cNvPr>
          <p:cNvSpPr/>
          <p:nvPr/>
        </p:nvSpPr>
        <p:spPr>
          <a:xfrm>
            <a:off x="4145653" y="3089616"/>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6365DD79-3499-4DB4-8EE4-07848D44FE7A}"/>
              </a:ext>
            </a:extLst>
          </p:cNvPr>
          <p:cNvSpPr txBox="1"/>
          <p:nvPr/>
        </p:nvSpPr>
        <p:spPr>
          <a:xfrm>
            <a:off x="5085282" y="3555009"/>
            <a:ext cx="3483508" cy="292388"/>
          </a:xfrm>
          <a:prstGeom prst="rect">
            <a:avLst/>
          </a:prstGeom>
          <a:noFill/>
          <a:ln>
            <a:solidFill>
              <a:schemeClr val="tx1"/>
            </a:solidFill>
          </a:ln>
        </p:spPr>
        <p:txBody>
          <a:bodyPr wrap="square" rtlCol="0">
            <a:spAutoFit/>
          </a:bodyPr>
          <a:lstStyle/>
          <a:p>
            <a:pPr algn="just">
              <a:spcAft>
                <a:spcPts val="0"/>
              </a:spcAft>
            </a:pPr>
            <a:r>
              <a:rPr lang="fr-FR" sz="1300" dirty="0">
                <a:solidFill>
                  <a:srgbClr val="000000"/>
                </a:solidFill>
                <a:latin typeface="Times New Roman"/>
                <a:ea typeface="Calibri"/>
              </a:rPr>
              <a:t>R = </a:t>
            </a:r>
            <a:r>
              <a:rPr lang="fr-FR" sz="1300" dirty="0" err="1">
                <a:solidFill>
                  <a:srgbClr val="000000"/>
                </a:solidFill>
                <a:latin typeface="Times New Roman"/>
                <a:ea typeface="Calibri"/>
              </a:rPr>
              <a:t>Kd</a:t>
            </a:r>
            <a:r>
              <a:rPr lang="fr-FR" sz="1300" dirty="0">
                <a:solidFill>
                  <a:srgbClr val="000000"/>
                </a:solidFill>
                <a:latin typeface="Times New Roman"/>
                <a:ea typeface="Calibri"/>
              </a:rPr>
              <a:t>(1-t) x D / (FP+D) + K</a:t>
            </a:r>
            <a:r>
              <a:rPr lang="fr-FR" sz="1300" baseline="-25000" dirty="0">
                <a:solidFill>
                  <a:srgbClr val="000000"/>
                </a:solidFill>
                <a:latin typeface="Times New Roman"/>
                <a:ea typeface="Calibri"/>
              </a:rPr>
              <a:t>FP</a:t>
            </a:r>
            <a:r>
              <a:rPr lang="fr-FR" sz="1300" dirty="0">
                <a:solidFill>
                  <a:srgbClr val="000000"/>
                </a:solidFill>
                <a:latin typeface="Times New Roman"/>
                <a:ea typeface="Calibri"/>
              </a:rPr>
              <a:t> x K</a:t>
            </a:r>
            <a:r>
              <a:rPr lang="fr-FR" sz="1300" baseline="-25000" dirty="0">
                <a:solidFill>
                  <a:srgbClr val="000000"/>
                </a:solidFill>
                <a:latin typeface="Times New Roman"/>
                <a:ea typeface="Calibri"/>
              </a:rPr>
              <a:t>FP</a:t>
            </a:r>
            <a:r>
              <a:rPr lang="fr-FR" sz="1300" dirty="0">
                <a:solidFill>
                  <a:srgbClr val="000000"/>
                </a:solidFill>
                <a:latin typeface="Times New Roman"/>
                <a:ea typeface="Calibri"/>
              </a:rPr>
              <a:t> / (FP+D)</a:t>
            </a:r>
            <a:endParaRPr lang="fr-FR" sz="1300" dirty="0">
              <a:solidFill>
                <a:srgbClr val="000000"/>
              </a:solidFill>
              <a:effectLst/>
              <a:latin typeface="Arial"/>
              <a:ea typeface="Calibri"/>
            </a:endParaRPr>
          </a:p>
        </p:txBody>
      </p:sp>
      <p:sp>
        <p:nvSpPr>
          <p:cNvPr id="6" name="Rectangle 5">
            <a:extLst>
              <a:ext uri="{FF2B5EF4-FFF2-40B4-BE49-F238E27FC236}">
                <a16:creationId xmlns:a16="http://schemas.microsoft.com/office/drawing/2014/main" id="{701D8DCD-F832-4912-BE79-2646082766E9}"/>
              </a:ext>
            </a:extLst>
          </p:cNvPr>
          <p:cNvSpPr/>
          <p:nvPr/>
        </p:nvSpPr>
        <p:spPr>
          <a:xfrm>
            <a:off x="479192" y="5824703"/>
            <a:ext cx="8630560" cy="523220"/>
          </a:xfrm>
          <a:prstGeom prst="rect">
            <a:avLst/>
          </a:prstGeom>
        </p:spPr>
        <p:txBody>
          <a:bodyPr wrap="square">
            <a:spAutoFit/>
          </a:bodyPr>
          <a:lstStyle/>
          <a:p>
            <a:pPr marL="285750" indent="-285750">
              <a:buFont typeface="Wingdings" panose="05000000000000000000" pitchFamily="2" charset="2"/>
              <a:buChar char="Ø"/>
            </a:pPr>
            <a:r>
              <a:rPr lang="fr-FR" sz="1400" b="1" dirty="0">
                <a:latin typeface="+mj-lt"/>
              </a:rPr>
              <a:t>L’impact financier est très significatif entre un taux d’intérêt légal aujourd’hui à moins de 1% pour les professionnels et le CMPC d’une entreprise qui peut être à 10%…</a:t>
            </a:r>
          </a:p>
        </p:txBody>
      </p:sp>
    </p:spTree>
    <p:extLst>
      <p:ext uri="{BB962C8B-B14F-4D97-AF65-F5344CB8AC3E}">
        <p14:creationId xmlns:p14="http://schemas.microsoft.com/office/powerpoint/2010/main" val="298364788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2446" y="279254"/>
            <a:ext cx="8291264" cy="634012"/>
          </a:xfrm>
        </p:spPr>
        <p:txBody>
          <a:bodyPr>
            <a:normAutofit/>
          </a:bodyPr>
          <a:lstStyle/>
          <a:p>
            <a:r>
              <a:rPr lang="fr-FR" b="1" dirty="0"/>
              <a:t>Attention au WACC ! </a:t>
            </a:r>
          </a:p>
        </p:txBody>
      </p:sp>
      <p:sp>
        <p:nvSpPr>
          <p:cNvPr id="3" name="Espace réservé du contenu 2"/>
          <p:cNvSpPr>
            <a:spLocks noGrp="1"/>
          </p:cNvSpPr>
          <p:nvPr>
            <p:ph idx="1"/>
          </p:nvPr>
        </p:nvSpPr>
        <p:spPr>
          <a:xfrm>
            <a:off x="385192" y="1307105"/>
            <a:ext cx="8363272" cy="3691734"/>
          </a:xfrm>
        </p:spPr>
        <p:txBody>
          <a:bodyPr>
            <a:noAutofit/>
          </a:bodyPr>
          <a:lstStyle/>
          <a:p>
            <a:pPr marL="0" indent="0" algn="just">
              <a:buNone/>
            </a:pPr>
            <a:r>
              <a:rPr lang="fr-FR" b="0" dirty="0">
                <a:solidFill>
                  <a:schemeClr val="tx1"/>
                </a:solidFill>
                <a:latin typeface="+mj-lt"/>
              </a:rPr>
              <a:t>Le WACC est un taux </a:t>
            </a:r>
            <a:r>
              <a:rPr lang="fr-FR" dirty="0">
                <a:solidFill>
                  <a:schemeClr val="tx1"/>
                </a:solidFill>
                <a:latin typeface="+mj-lt"/>
              </a:rPr>
              <a:t>exigé</a:t>
            </a:r>
            <a:r>
              <a:rPr lang="fr-FR" b="0" dirty="0">
                <a:solidFill>
                  <a:schemeClr val="tx1"/>
                </a:solidFill>
                <a:latin typeface="+mj-lt"/>
              </a:rPr>
              <a:t> par les investisseurs pour financer une entreprise. Il est adapté pour calculer la valeur actuelle de flux futurs aléatoires. </a:t>
            </a:r>
            <a:r>
              <a:rPr lang="fr-FR" dirty="0">
                <a:solidFill>
                  <a:schemeClr val="tx1"/>
                </a:solidFill>
                <a:latin typeface="+mj-lt"/>
              </a:rPr>
              <a:t>Il ne s’agit pas du taux de rendement d’un projet donné</a:t>
            </a:r>
            <a:r>
              <a:rPr lang="fr-FR" b="0" dirty="0">
                <a:solidFill>
                  <a:schemeClr val="tx1"/>
                </a:solidFill>
                <a:latin typeface="+mj-lt"/>
              </a:rPr>
              <a:t>. </a:t>
            </a:r>
          </a:p>
          <a:p>
            <a:pPr marL="0" indent="0" algn="just">
              <a:buNone/>
            </a:pPr>
            <a:endParaRPr lang="fr-FR" b="0" dirty="0">
              <a:solidFill>
                <a:schemeClr val="tx1"/>
              </a:solidFill>
              <a:latin typeface="+mj-lt"/>
            </a:endParaRPr>
          </a:p>
          <a:p>
            <a:pPr marL="0" indent="0" algn="just">
              <a:buNone/>
            </a:pPr>
            <a:r>
              <a:rPr lang="fr-FR" b="0" dirty="0">
                <a:solidFill>
                  <a:schemeClr val="tx1"/>
                </a:solidFill>
                <a:latin typeface="+mj-lt"/>
              </a:rPr>
              <a:t>Le WACC s’avère donc le plus souvent inadapté pour définir un taux de capitalisation à la fois du fait de son caractère exigé ex-ante et </a:t>
            </a:r>
            <a:r>
              <a:rPr lang="fr-FR" dirty="0">
                <a:solidFill>
                  <a:schemeClr val="tx1"/>
                </a:solidFill>
                <a:latin typeface="+mj-lt"/>
              </a:rPr>
              <a:t>parce qu’il s’agit d’un taux </a:t>
            </a:r>
            <a:r>
              <a:rPr lang="fr-FR" u="sng" dirty="0">
                <a:solidFill>
                  <a:schemeClr val="tx1"/>
                </a:solidFill>
                <a:latin typeface="+mj-lt"/>
              </a:rPr>
              <a:t>moyen</a:t>
            </a:r>
            <a:r>
              <a:rPr lang="fr-FR" dirty="0">
                <a:solidFill>
                  <a:schemeClr val="tx1"/>
                </a:solidFill>
                <a:latin typeface="+mj-lt"/>
              </a:rPr>
              <a:t> requis pour l’ensemble des projets de l’entreprise et non le taux de rendement </a:t>
            </a:r>
            <a:r>
              <a:rPr lang="fr-FR" u="sng" dirty="0">
                <a:solidFill>
                  <a:schemeClr val="tx1"/>
                </a:solidFill>
                <a:latin typeface="+mj-lt"/>
              </a:rPr>
              <a:t>marginal</a:t>
            </a:r>
            <a:r>
              <a:rPr lang="fr-FR" dirty="0">
                <a:solidFill>
                  <a:schemeClr val="tx1"/>
                </a:solidFill>
                <a:latin typeface="+mj-lt"/>
              </a:rPr>
              <a:t> d’un projet particulier. </a:t>
            </a:r>
          </a:p>
          <a:p>
            <a:pPr marL="0" indent="0" algn="just">
              <a:buNone/>
            </a:pPr>
            <a:endParaRPr lang="fr-FR" dirty="0">
              <a:solidFill>
                <a:schemeClr val="tx1"/>
              </a:solidFill>
              <a:latin typeface="+mj-lt"/>
            </a:endParaRPr>
          </a:p>
          <a:p>
            <a:pPr algn="just"/>
            <a:r>
              <a:rPr lang="fr-FR" b="0" dirty="0">
                <a:solidFill>
                  <a:schemeClr val="tx1"/>
                </a:solidFill>
                <a:latin typeface="+mj-lt"/>
              </a:rPr>
              <a:t>A cet égard, </a:t>
            </a:r>
            <a:r>
              <a:rPr lang="fr-FR" u="sng" dirty="0">
                <a:solidFill>
                  <a:schemeClr val="tx1"/>
                </a:solidFill>
                <a:latin typeface="+mj-lt"/>
              </a:rPr>
              <a:t>le taux de l’ARCEP (cf. décision Outremer Telecom ci-avant) correspond à un WACC</a:t>
            </a:r>
            <a:r>
              <a:rPr lang="fr-FR" b="0" dirty="0">
                <a:solidFill>
                  <a:schemeClr val="tx1"/>
                </a:solidFill>
                <a:latin typeface="+mj-lt"/>
              </a:rPr>
              <a:t>: </a:t>
            </a:r>
          </a:p>
          <a:p>
            <a:pPr algn="just"/>
            <a:endParaRPr lang="fr-FR" b="0" dirty="0">
              <a:solidFill>
                <a:schemeClr val="tx1"/>
              </a:solidFill>
              <a:latin typeface="+mj-lt"/>
            </a:endParaRPr>
          </a:p>
          <a:p>
            <a:pPr marL="285750" indent="-285750" algn="just">
              <a:buFont typeface="Wingdings" panose="05000000000000000000" pitchFamily="2" charset="2"/>
              <a:buChar char="Ø"/>
            </a:pPr>
            <a:r>
              <a:rPr lang="fr-FR" b="0" dirty="0">
                <a:solidFill>
                  <a:schemeClr val="tx1"/>
                </a:solidFill>
                <a:latin typeface="+mj-lt"/>
              </a:rPr>
              <a:t>il est fixé par le régulateur pour rémunérer le risque effectivement pris par les opérateurs </a:t>
            </a:r>
            <a:r>
              <a:rPr lang="fr-FR" b="0" u="sng" dirty="0">
                <a:solidFill>
                  <a:schemeClr val="tx1"/>
                </a:solidFill>
                <a:latin typeface="+mj-lt"/>
              </a:rPr>
              <a:t>ayant investi </a:t>
            </a:r>
            <a:r>
              <a:rPr lang="fr-FR" b="0" dirty="0">
                <a:solidFill>
                  <a:schemeClr val="tx1"/>
                </a:solidFill>
                <a:latin typeface="+mj-lt"/>
              </a:rPr>
              <a:t>lorsqu’ils étaient en situation de monopole dans des infrastructures Telecom considérées comme des facilités essentielles et dont ils doivent permettre l’accès à d’autres opérateurs à un prix orienté vers leurs coûts. </a:t>
            </a:r>
          </a:p>
          <a:p>
            <a:pPr marL="285750" indent="-285750" algn="just">
              <a:buFont typeface="Wingdings" panose="05000000000000000000" pitchFamily="2" charset="2"/>
              <a:buChar char="Ø"/>
            </a:pPr>
            <a:endParaRPr lang="fr-FR" b="0" dirty="0">
              <a:solidFill>
                <a:schemeClr val="tx1"/>
              </a:solidFill>
              <a:latin typeface="+mj-lt"/>
            </a:endParaRPr>
          </a:p>
          <a:p>
            <a:pPr marL="285750" indent="-285750" algn="just">
              <a:buFont typeface="Wingdings" panose="05000000000000000000" pitchFamily="2" charset="2"/>
              <a:buChar char="Ø"/>
            </a:pPr>
            <a:r>
              <a:rPr lang="fr-FR" b="0" dirty="0">
                <a:solidFill>
                  <a:schemeClr val="tx1"/>
                </a:solidFill>
                <a:latin typeface="+mj-lt"/>
              </a:rPr>
              <a:t>Le taux de l’ARCEP permet donc de fixer le taux de rémunération qu’ils peuvent exiger soit leur coût du capital qu’ils ont mobilisé pour financer ces investissements. </a:t>
            </a:r>
            <a:r>
              <a:rPr lang="fr-FR" u="sng" dirty="0">
                <a:solidFill>
                  <a:schemeClr val="tx1"/>
                </a:solidFill>
                <a:latin typeface="+mj-lt"/>
              </a:rPr>
              <a:t>Il n’a rien à voir avec le taux de rendement constaté sur des investissements particuliers</a:t>
            </a:r>
            <a:r>
              <a:rPr lang="fr-FR" b="0" dirty="0">
                <a:solidFill>
                  <a:schemeClr val="tx1"/>
                </a:solidFill>
                <a:latin typeface="+mj-lt"/>
              </a:rPr>
              <a:t>. Le régulateur permet donc à l’opérateur d’intégrer une rémunération ex ante de son capital mais qui ne garantit pas que la rentabilité ex post de l’investissement sera à ce niveau. </a:t>
            </a:r>
          </a:p>
          <a:p>
            <a:pPr algn="just"/>
            <a:endParaRPr lang="fr-FR" sz="1300" dirty="0">
              <a:solidFill>
                <a:schemeClr val="tx1"/>
              </a:solidFill>
            </a:endParaRPr>
          </a:p>
          <a:p>
            <a:pPr marL="0" indent="0" algn="just">
              <a:buNone/>
            </a:pPr>
            <a:endParaRPr lang="fr-FR" sz="1300" dirty="0">
              <a:solidFill>
                <a:schemeClr val="tx1"/>
              </a:solidFill>
              <a:latin typeface="+mj-lt"/>
            </a:endParaRPr>
          </a:p>
        </p:txBody>
      </p:sp>
      <p:sp>
        <p:nvSpPr>
          <p:cNvPr id="5" name="Espace réservé du numéro de diapositive 4">
            <a:extLst>
              <a:ext uri="{FF2B5EF4-FFF2-40B4-BE49-F238E27FC236}">
                <a16:creationId xmlns:a16="http://schemas.microsoft.com/office/drawing/2014/main" id="{0B536FB4-5E5A-4530-A2DB-71DC5D5CB840}"/>
              </a:ext>
            </a:extLst>
          </p:cNvPr>
          <p:cNvSpPr>
            <a:spLocks noGrp="1"/>
          </p:cNvSpPr>
          <p:nvPr>
            <p:ph type="sldNum" sz="quarter" idx="12"/>
          </p:nvPr>
        </p:nvSpPr>
        <p:spPr/>
        <p:txBody>
          <a:bodyPr/>
          <a:lstStyle/>
          <a:p>
            <a:fld id="{BD2F3F28-C495-43B0-A20B-9259D8367354}" type="slidenum">
              <a:rPr lang="fr-FR" smtClean="0"/>
              <a:t>23</a:t>
            </a:fld>
            <a:endParaRPr lang="fr-FR" dirty="0"/>
          </a:p>
        </p:txBody>
      </p:sp>
    </p:spTree>
    <p:extLst>
      <p:ext uri="{BB962C8B-B14F-4D97-AF65-F5344CB8AC3E}">
        <p14:creationId xmlns:p14="http://schemas.microsoft.com/office/powerpoint/2010/main" val="2286428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2446" y="279254"/>
            <a:ext cx="8291264" cy="634012"/>
          </a:xfrm>
        </p:spPr>
        <p:txBody>
          <a:bodyPr>
            <a:normAutofit/>
          </a:bodyPr>
          <a:lstStyle/>
          <a:p>
            <a:r>
              <a:rPr lang="fr-FR" b="1" dirty="0"/>
              <a:t>Le préjudice relatif à un investissement non encore réalisé ne peut être </a:t>
            </a:r>
            <a:br>
              <a:rPr lang="fr-FR" b="1" dirty="0"/>
            </a:br>
            <a:r>
              <a:rPr lang="fr-FR" b="1" dirty="0"/>
              <a:t>que la perte de la création de valeur apportée par le projet </a:t>
            </a:r>
          </a:p>
        </p:txBody>
      </p:sp>
      <mc:AlternateContent xmlns:mc="http://schemas.openxmlformats.org/markup-compatibility/2006">
        <mc:Choice xmlns:a14="http://schemas.microsoft.com/office/drawing/2010/main" Requires="a14">
          <p:sp>
            <p:nvSpPr>
              <p:cNvPr id="3" name="Espace réservé du contenu 2"/>
              <p:cNvSpPr>
                <a:spLocks noGrp="1"/>
              </p:cNvSpPr>
              <p:nvPr>
                <p:ph idx="1"/>
              </p:nvPr>
            </p:nvSpPr>
            <p:spPr>
              <a:xfrm>
                <a:off x="457200" y="961402"/>
                <a:ext cx="8363272" cy="5059886"/>
              </a:xfrm>
            </p:spPr>
            <p:txBody>
              <a:bodyPr>
                <a:noAutofit/>
              </a:bodyPr>
              <a:lstStyle/>
              <a:p>
                <a:pPr algn="just"/>
                <a:endParaRPr lang="fr-FR" b="0" dirty="0">
                  <a:solidFill>
                    <a:schemeClr val="tx1"/>
                  </a:solidFill>
                  <a:latin typeface="+mj-lt"/>
                </a:endParaRPr>
              </a:p>
              <a:p>
                <a:pPr algn="just"/>
                <a:r>
                  <a:rPr lang="fr-FR" b="0" dirty="0">
                    <a:solidFill>
                      <a:schemeClr val="tx1"/>
                    </a:solidFill>
                    <a:latin typeface="+mj-lt"/>
                  </a:rPr>
                  <a:t>La perte de chance de ne pas avoir pu réaliser un investissement qui s’est avéré être rentable consiste à n’avoir pas pu bénéficier de la CREATION DE VALEUR ou Valeur Actuelle Nette (VAN) (c’est-à-dire les bénéfices d’un projet nets des investissements nécessaires) que lui auraient rapportés cet investissement qu’elle n’a pas pu réaliser par un autre moyen de financement.</a:t>
                </a:r>
              </a:p>
              <a:p>
                <a:endParaRPr lang="fr-FR" b="0" dirty="0">
                  <a:solidFill>
                    <a:schemeClr val="tx1"/>
                  </a:solidFill>
                  <a:latin typeface="+mj-lt"/>
                </a:endParaRPr>
              </a:p>
              <a:p>
                <a:r>
                  <a:rPr lang="fr-FR" b="0" dirty="0">
                    <a:solidFill>
                      <a:schemeClr val="tx1"/>
                    </a:solidFill>
                    <a:latin typeface="+mj-lt"/>
                  </a:rPr>
                  <a:t>La VAN correspond à la </a:t>
                </a:r>
                <a:r>
                  <a:rPr lang="fr-FR" b="0" dirty="0">
                    <a:solidFill>
                      <a:schemeClr val="tx1"/>
                    </a:solidFill>
                    <a:latin typeface="+mj-lt"/>
                    <a:hlinkClick r:id="rId2">
                      <a:extLst>
                        <a:ext uri="{A12FA001-AC4F-418D-AE19-62706E023703}">
                          <ahyp:hlinkClr xmlns:ahyp="http://schemas.microsoft.com/office/drawing/2018/hyperlinkcolor" val="tx"/>
                        </a:ext>
                      </a:extLst>
                    </a:hlinkClick>
                  </a:rPr>
                  <a:t>valeur</a:t>
                </a:r>
                <a:r>
                  <a:rPr lang="fr-FR" b="0" dirty="0">
                    <a:solidFill>
                      <a:schemeClr val="tx1"/>
                    </a:solidFill>
                    <a:latin typeface="+mj-lt"/>
                  </a:rPr>
                  <a:t> des </a:t>
                </a:r>
                <a:r>
                  <a:rPr lang="fr-FR" b="0" dirty="0">
                    <a:solidFill>
                      <a:schemeClr val="tx1"/>
                    </a:solidFill>
                    <a:latin typeface="+mj-lt"/>
                    <a:hlinkClick r:id="rId3">
                      <a:extLst>
                        <a:ext uri="{A12FA001-AC4F-418D-AE19-62706E023703}">
                          <ahyp:hlinkClr xmlns:ahyp="http://schemas.microsoft.com/office/drawing/2018/hyperlinkcolor" val="tx"/>
                        </a:ext>
                      </a:extLst>
                    </a:hlinkClick>
                  </a:rPr>
                  <a:t>flux de </a:t>
                </a:r>
                <a:r>
                  <a:rPr lang="fr-FR" b="0" dirty="0">
                    <a:solidFill>
                      <a:schemeClr val="tx1"/>
                    </a:solidFill>
                    <a:latin typeface="+mj-lt"/>
                    <a:hlinkClick r:id="rId4">
                      <a:extLst>
                        <a:ext uri="{A12FA001-AC4F-418D-AE19-62706E023703}">
                          <ahyp:hlinkClr xmlns:ahyp="http://schemas.microsoft.com/office/drawing/2018/hyperlinkcolor" val="tx"/>
                        </a:ext>
                      </a:extLst>
                    </a:hlinkClick>
                  </a:rPr>
                  <a:t>trésorerie</a:t>
                </a:r>
                <a:r>
                  <a:rPr lang="fr-FR" b="0" dirty="0">
                    <a:solidFill>
                      <a:schemeClr val="tx1"/>
                    </a:solidFill>
                    <a:latin typeface="+mj-lt"/>
                  </a:rPr>
                  <a:t> (positifs ou négatifs) liés à l'</a:t>
                </a:r>
                <a:r>
                  <a:rPr lang="fr-FR" b="0" dirty="0">
                    <a:solidFill>
                      <a:schemeClr val="tx1"/>
                    </a:solidFill>
                    <a:latin typeface="+mj-lt"/>
                    <a:hlinkClick r:id="rId5">
                      <a:extLst>
                        <a:ext uri="{A12FA001-AC4F-418D-AE19-62706E023703}">
                          <ahyp:hlinkClr xmlns:ahyp="http://schemas.microsoft.com/office/drawing/2018/hyperlinkcolor" val="tx"/>
                        </a:ext>
                      </a:extLst>
                    </a:hlinkClick>
                  </a:rPr>
                  <a:t>investissement</a:t>
                </a:r>
                <a:r>
                  <a:rPr lang="fr-FR" b="0" dirty="0">
                    <a:solidFill>
                      <a:schemeClr val="tx1"/>
                    </a:solidFill>
                    <a:latin typeface="+mj-lt"/>
                  </a:rPr>
                  <a:t>, actualisés au </a:t>
                </a:r>
                <a:r>
                  <a:rPr lang="fr-FR" b="0" dirty="0">
                    <a:solidFill>
                      <a:schemeClr val="tx1"/>
                    </a:solidFill>
                    <a:latin typeface="+mj-lt"/>
                    <a:hlinkClick r:id="rId6">
                      <a:extLst>
                        <a:ext uri="{A12FA001-AC4F-418D-AE19-62706E023703}">
                          <ahyp:hlinkClr xmlns:ahyp="http://schemas.microsoft.com/office/drawing/2018/hyperlinkcolor" val="tx"/>
                        </a:ext>
                      </a:extLst>
                    </a:hlinkClick>
                  </a:rPr>
                  <a:t>taux de rentabilité</a:t>
                </a:r>
                <a:r>
                  <a:rPr lang="fr-FR" b="0" dirty="0">
                    <a:solidFill>
                      <a:schemeClr val="tx1"/>
                    </a:solidFill>
                    <a:latin typeface="+mj-lt"/>
                  </a:rPr>
                  <a:t> exigé par </a:t>
                </a:r>
                <a:r>
                  <a:rPr lang="fr-FR" b="0" u="sng" dirty="0">
                    <a:solidFill>
                      <a:schemeClr val="tx1"/>
                    </a:solidFill>
                    <a:latin typeface="+mj-lt"/>
                  </a:rPr>
                  <a:t>les apporteurs de fonds </a:t>
                </a:r>
                <a:r>
                  <a:rPr lang="fr-FR" b="0" dirty="0">
                    <a:solidFill>
                      <a:schemeClr val="tx1"/>
                    </a:solidFill>
                    <a:latin typeface="+mj-lt"/>
                  </a:rPr>
                  <a:t>compte tenu du </a:t>
                </a:r>
                <a:r>
                  <a:rPr lang="fr-FR" b="0" dirty="0">
                    <a:solidFill>
                      <a:schemeClr val="tx1"/>
                    </a:solidFill>
                    <a:latin typeface="+mj-lt"/>
                    <a:hlinkClick r:id="rId7">
                      <a:extLst>
                        <a:ext uri="{A12FA001-AC4F-418D-AE19-62706E023703}">
                          <ahyp:hlinkClr xmlns:ahyp="http://schemas.microsoft.com/office/drawing/2018/hyperlinkcolor" val="tx"/>
                        </a:ext>
                      </a:extLst>
                    </a:hlinkClick>
                  </a:rPr>
                  <a:t>risque</a:t>
                </a:r>
                <a:r>
                  <a:rPr lang="fr-FR" b="0" dirty="0">
                    <a:solidFill>
                      <a:schemeClr val="tx1"/>
                    </a:solidFill>
                    <a:latin typeface="+mj-lt"/>
                  </a:rPr>
                  <a:t> de cet </a:t>
                </a:r>
                <a:r>
                  <a:rPr lang="fr-FR" b="0" dirty="0">
                    <a:solidFill>
                      <a:schemeClr val="tx1"/>
                    </a:solidFill>
                    <a:latin typeface="+mj-lt"/>
                    <a:hlinkClick r:id="rId5">
                      <a:extLst>
                        <a:ext uri="{A12FA001-AC4F-418D-AE19-62706E023703}">
                          <ahyp:hlinkClr xmlns:ahyp="http://schemas.microsoft.com/office/drawing/2018/hyperlinkcolor" val="tx"/>
                        </a:ext>
                      </a:extLst>
                    </a:hlinkClick>
                  </a:rPr>
                  <a:t>investissement</a:t>
                </a:r>
                <a:r>
                  <a:rPr lang="fr-FR" b="0" dirty="0">
                    <a:solidFill>
                      <a:schemeClr val="tx1"/>
                    </a:solidFill>
                    <a:latin typeface="+mj-lt"/>
                  </a:rPr>
                  <a:t>.</a:t>
                </a:r>
              </a:p>
              <a:p>
                <a:r>
                  <a:rPr lang="fr-FR" b="0" dirty="0">
                    <a:solidFill>
                      <a:schemeClr val="tx1"/>
                    </a:solidFill>
                    <a:latin typeface="+mj-lt"/>
                  </a:rPr>
                  <a:t> </a:t>
                </a:r>
              </a:p>
              <a:p>
                <a:pPr/>
                <a14:m>
                  <m:oMathPara xmlns:m="http://schemas.openxmlformats.org/officeDocument/2006/math">
                    <m:oMathParaPr>
                      <m:jc m:val="centerGroup"/>
                    </m:oMathParaPr>
                    <m:oMath xmlns:m="http://schemas.openxmlformats.org/officeDocument/2006/math">
                      <m:r>
                        <m:rPr>
                          <m:sty m:val="p"/>
                        </m:rPr>
                        <a:rPr lang="fr-FR" b="0">
                          <a:solidFill>
                            <a:schemeClr val="tx1"/>
                          </a:solidFill>
                          <a:latin typeface="+mj-lt"/>
                        </a:rPr>
                        <m:t>VAN</m:t>
                      </m:r>
                      <m:r>
                        <a:rPr lang="fr-FR" b="0">
                          <a:solidFill>
                            <a:schemeClr val="tx1"/>
                          </a:solidFill>
                          <a:latin typeface="+mj-lt"/>
                        </a:rPr>
                        <m:t>= </m:t>
                      </m:r>
                      <m:r>
                        <m:rPr>
                          <m:sty m:val="p"/>
                        </m:rPr>
                        <a:rPr lang="fr-FR" b="0">
                          <a:solidFill>
                            <a:schemeClr val="tx1"/>
                          </a:solidFill>
                          <a:latin typeface="+mj-lt"/>
                        </a:rPr>
                        <m:t>Investissements</m:t>
                      </m:r>
                      <m:r>
                        <a:rPr lang="fr-FR" b="0" i="0" smtClean="0">
                          <a:solidFill>
                            <a:schemeClr val="tx1"/>
                          </a:solidFill>
                          <a:latin typeface="+mj-lt"/>
                        </a:rPr>
                        <m:t> (</m:t>
                      </m:r>
                      <m:r>
                        <m:rPr>
                          <m:sty m:val="p"/>
                        </m:rPr>
                        <a:rPr lang="fr-FR" b="0" i="0" smtClean="0">
                          <a:solidFill>
                            <a:schemeClr val="tx1"/>
                          </a:solidFill>
                          <a:latin typeface="+mj-lt"/>
                        </a:rPr>
                        <m:t>t</m:t>
                      </m:r>
                      <m:r>
                        <a:rPr lang="fr-FR" b="0" i="0" baseline="-25000" smtClean="0">
                          <a:solidFill>
                            <a:schemeClr val="tx1"/>
                          </a:solidFill>
                          <a:latin typeface="+mj-lt"/>
                        </a:rPr>
                        <m:t>0</m:t>
                      </m:r>
                      <m:r>
                        <a:rPr lang="fr-FR" b="0" i="0" smtClean="0">
                          <a:solidFill>
                            <a:schemeClr val="tx1"/>
                          </a:solidFill>
                          <a:latin typeface="+mj-lt"/>
                        </a:rPr>
                        <m:t>) − </m:t>
                      </m:r>
                      <m:f>
                        <m:fPr>
                          <m:ctrlPr>
                            <a:rPr lang="fr-FR" b="0" i="1">
                              <a:solidFill>
                                <a:schemeClr val="tx1"/>
                              </a:solidFill>
                              <a:latin typeface="+mj-lt"/>
                            </a:rPr>
                          </m:ctrlPr>
                        </m:fPr>
                        <m:num>
                          <m:r>
                            <a:rPr lang="fr-FR" b="0">
                              <a:solidFill>
                                <a:schemeClr val="tx1"/>
                              </a:solidFill>
                              <a:latin typeface="+mj-lt"/>
                            </a:rPr>
                            <m:t>𝐹𝑇</m:t>
                          </m:r>
                          <m:r>
                            <a:rPr lang="fr-FR" b="0">
                              <a:solidFill>
                                <a:schemeClr val="tx1"/>
                              </a:solidFill>
                              <a:latin typeface="+mj-lt"/>
                            </a:rPr>
                            <m:t> 1</m:t>
                          </m:r>
                        </m:num>
                        <m:den>
                          <m:r>
                            <a:rPr lang="fr-FR" b="0">
                              <a:solidFill>
                                <a:schemeClr val="tx1"/>
                              </a:solidFill>
                              <a:latin typeface="+mj-lt"/>
                            </a:rPr>
                            <m:t>(1+</m:t>
                          </m:r>
                          <m:r>
                            <a:rPr lang="fr-FR" b="0">
                              <a:solidFill>
                                <a:schemeClr val="tx1"/>
                              </a:solidFill>
                              <a:latin typeface="+mj-lt"/>
                            </a:rPr>
                            <m:t>𝑡𝑥</m:t>
                          </m:r>
                          <m:r>
                            <a:rPr lang="fr-FR" b="0">
                              <a:solidFill>
                                <a:schemeClr val="tx1"/>
                              </a:solidFill>
                              <a:latin typeface="+mj-lt"/>
                            </a:rPr>
                            <m:t>)^1</m:t>
                          </m:r>
                        </m:den>
                      </m:f>
                      <m:r>
                        <a:rPr lang="fr-FR" b="0">
                          <a:solidFill>
                            <a:schemeClr val="tx1"/>
                          </a:solidFill>
                          <a:latin typeface="+mj-lt"/>
                        </a:rPr>
                        <m:t>+</m:t>
                      </m:r>
                      <m:f>
                        <m:fPr>
                          <m:ctrlPr>
                            <a:rPr lang="fr-FR" b="0" i="1">
                              <a:solidFill>
                                <a:schemeClr val="tx1"/>
                              </a:solidFill>
                              <a:latin typeface="+mj-lt"/>
                            </a:rPr>
                          </m:ctrlPr>
                        </m:fPr>
                        <m:num>
                          <m:r>
                            <a:rPr lang="fr-FR" b="0">
                              <a:solidFill>
                                <a:schemeClr val="tx1"/>
                              </a:solidFill>
                              <a:latin typeface="+mj-lt"/>
                            </a:rPr>
                            <m:t>𝐹𝑇</m:t>
                          </m:r>
                          <m:r>
                            <a:rPr lang="fr-FR" b="0">
                              <a:solidFill>
                                <a:schemeClr val="tx1"/>
                              </a:solidFill>
                              <a:latin typeface="+mj-lt"/>
                            </a:rPr>
                            <m:t>2</m:t>
                          </m:r>
                        </m:num>
                        <m:den>
                          <m:r>
                            <a:rPr lang="fr-FR" b="0">
                              <a:solidFill>
                                <a:schemeClr val="tx1"/>
                              </a:solidFill>
                              <a:latin typeface="+mj-lt"/>
                            </a:rPr>
                            <m:t>(1+</m:t>
                          </m:r>
                          <m:r>
                            <a:rPr lang="fr-FR" b="0">
                              <a:solidFill>
                                <a:schemeClr val="tx1"/>
                              </a:solidFill>
                              <a:latin typeface="+mj-lt"/>
                            </a:rPr>
                            <m:t>𝑡𝑥</m:t>
                          </m:r>
                          <m:r>
                            <a:rPr lang="fr-FR" b="0">
                              <a:solidFill>
                                <a:schemeClr val="tx1"/>
                              </a:solidFill>
                              <a:latin typeface="+mj-lt"/>
                            </a:rPr>
                            <m:t>)^2</m:t>
                          </m:r>
                        </m:den>
                      </m:f>
                      <m:r>
                        <a:rPr lang="fr-FR" b="0">
                          <a:solidFill>
                            <a:schemeClr val="tx1"/>
                          </a:solidFill>
                          <a:latin typeface="+mj-lt"/>
                        </a:rPr>
                        <m:t>+…+</m:t>
                      </m:r>
                      <m:f>
                        <m:fPr>
                          <m:ctrlPr>
                            <a:rPr lang="fr-FR" b="0" i="1">
                              <a:solidFill>
                                <a:schemeClr val="tx1"/>
                              </a:solidFill>
                              <a:latin typeface="+mj-lt"/>
                            </a:rPr>
                          </m:ctrlPr>
                        </m:fPr>
                        <m:num>
                          <m:r>
                            <a:rPr lang="fr-FR" b="0">
                              <a:solidFill>
                                <a:schemeClr val="tx1"/>
                              </a:solidFill>
                              <a:latin typeface="+mj-lt"/>
                            </a:rPr>
                            <m:t>𝐹𝑇𝑛</m:t>
                          </m:r>
                        </m:num>
                        <m:den>
                          <m:r>
                            <a:rPr lang="fr-FR" b="0">
                              <a:solidFill>
                                <a:schemeClr val="tx1"/>
                              </a:solidFill>
                              <a:latin typeface="+mj-lt"/>
                            </a:rPr>
                            <m:t>(1+</m:t>
                          </m:r>
                          <m:r>
                            <a:rPr lang="fr-FR" b="0">
                              <a:solidFill>
                                <a:schemeClr val="tx1"/>
                              </a:solidFill>
                              <a:latin typeface="+mj-lt"/>
                            </a:rPr>
                            <m:t>𝑡𝑥</m:t>
                          </m:r>
                          <m:r>
                            <a:rPr lang="fr-FR" b="0">
                              <a:solidFill>
                                <a:schemeClr val="tx1"/>
                              </a:solidFill>
                              <a:latin typeface="+mj-lt"/>
                            </a:rPr>
                            <m:t>)^</m:t>
                          </m:r>
                          <m:r>
                            <a:rPr lang="fr-FR" b="0">
                              <a:solidFill>
                                <a:schemeClr val="tx1"/>
                              </a:solidFill>
                              <a:latin typeface="+mj-lt"/>
                            </a:rPr>
                            <m:t>𝑛</m:t>
                          </m:r>
                        </m:den>
                      </m:f>
                    </m:oMath>
                  </m:oMathPara>
                </a14:m>
                <a:endParaRPr lang="fr-FR" b="0" dirty="0">
                  <a:solidFill>
                    <a:schemeClr val="tx1"/>
                  </a:solidFill>
                  <a:latin typeface="+mj-lt"/>
                </a:endParaRPr>
              </a:p>
              <a:p>
                <a:r>
                  <a:rPr lang="fr-FR" b="0" dirty="0">
                    <a:solidFill>
                      <a:schemeClr val="tx1"/>
                    </a:solidFill>
                    <a:latin typeface="+mj-lt"/>
                  </a:rPr>
                  <a:t> Avec 	FT = Flux de trésorerie</a:t>
                </a:r>
              </a:p>
              <a:p>
                <a:r>
                  <a:rPr lang="fr-FR" b="0" dirty="0">
                    <a:solidFill>
                      <a:schemeClr val="tx1"/>
                    </a:solidFill>
                    <a:latin typeface="+mj-lt"/>
                  </a:rPr>
                  <a:t>	</a:t>
                </a:r>
                <a:r>
                  <a:rPr lang="fr-FR" b="0" dirty="0" err="1">
                    <a:solidFill>
                      <a:schemeClr val="tx1"/>
                    </a:solidFill>
                    <a:latin typeface="+mj-lt"/>
                  </a:rPr>
                  <a:t>tx</a:t>
                </a:r>
                <a:r>
                  <a:rPr lang="fr-FR" b="0" dirty="0">
                    <a:solidFill>
                      <a:schemeClr val="tx1"/>
                    </a:solidFill>
                    <a:latin typeface="+mj-lt"/>
                  </a:rPr>
                  <a:t> : Taux d’actualisation retenu / taux exigé par les apporteurs de fonds</a:t>
                </a:r>
              </a:p>
              <a:p>
                <a:endParaRPr lang="fr-FR" b="0" dirty="0">
                  <a:solidFill>
                    <a:schemeClr val="tx1"/>
                  </a:solidFill>
                  <a:latin typeface="+mj-lt"/>
                </a:endParaRPr>
              </a:p>
              <a:p>
                <a:pPr algn="just"/>
                <a:r>
                  <a:rPr lang="fr-FR" b="0" dirty="0">
                    <a:solidFill>
                      <a:schemeClr val="tx1"/>
                    </a:solidFill>
                    <a:latin typeface="+mj-lt"/>
                  </a:rPr>
                  <a:t>L’indemnisation doit donc bien distinguer : </a:t>
                </a:r>
              </a:p>
              <a:p>
                <a:pPr marL="285750" indent="-285750" algn="just">
                  <a:buFont typeface="Wingdings" panose="05000000000000000000" pitchFamily="2" charset="2"/>
                  <a:buChar char="Ø"/>
                </a:pPr>
                <a:r>
                  <a:rPr lang="fr-FR" dirty="0">
                    <a:solidFill>
                      <a:schemeClr val="tx1"/>
                    </a:solidFill>
                    <a:latin typeface="+mj-lt"/>
                  </a:rPr>
                  <a:t>le préjudice lié à l’érosion monétaire </a:t>
                </a:r>
                <a:r>
                  <a:rPr lang="fr-FR" b="0" dirty="0">
                    <a:solidFill>
                      <a:schemeClr val="tx1"/>
                    </a:solidFill>
                    <a:latin typeface="+mj-lt"/>
                  </a:rPr>
                  <a:t>(qui est indemnisé par la capitalisation au taux de l’argent court terme (sans risque) </a:t>
                </a:r>
              </a:p>
              <a:p>
                <a:pPr marL="285750" indent="-285750" algn="just">
                  <a:buFont typeface="Wingdings" panose="05000000000000000000" pitchFamily="2" charset="2"/>
                  <a:buChar char="Ø"/>
                </a:pPr>
                <a:r>
                  <a:rPr lang="fr-FR" b="0" dirty="0">
                    <a:solidFill>
                      <a:schemeClr val="tx1"/>
                    </a:solidFill>
                    <a:latin typeface="+mj-lt"/>
                  </a:rPr>
                  <a:t>et </a:t>
                </a:r>
                <a:r>
                  <a:rPr lang="fr-FR" dirty="0">
                    <a:solidFill>
                      <a:schemeClr val="tx1"/>
                    </a:solidFill>
                    <a:latin typeface="+mj-lt"/>
                  </a:rPr>
                  <a:t>le préjudice résultant des pertes de chance du fait de l’indisponibilité des sommes qui sont liées aux pertes de la création de valeur de ces projets</a:t>
                </a:r>
                <a:r>
                  <a:rPr lang="fr-FR" b="0" dirty="0">
                    <a:solidFill>
                      <a:schemeClr val="tx1"/>
                    </a:solidFill>
                    <a:latin typeface="+mj-lt"/>
                  </a:rPr>
                  <a:t>.  </a:t>
                </a:r>
              </a:p>
              <a:p>
                <a:endParaRPr lang="fr-FR" b="0" dirty="0">
                  <a:solidFill>
                    <a:schemeClr val="tx1"/>
                  </a:solidFill>
                  <a:latin typeface="+mj-lt"/>
                </a:endParaRPr>
              </a:p>
              <a:p>
                <a:pPr marL="0" indent="0" algn="just">
                  <a:buNone/>
                </a:pPr>
                <a:endParaRPr lang="fr-FR" sz="1300" dirty="0">
                  <a:solidFill>
                    <a:schemeClr val="tx1"/>
                  </a:solidFill>
                  <a:latin typeface="+mj-lt"/>
                </a:endParaRPr>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xfrm>
                <a:off x="457200" y="961402"/>
                <a:ext cx="8363272" cy="5059886"/>
              </a:xfrm>
              <a:blipFill>
                <a:blip r:embed="rId8"/>
                <a:stretch>
                  <a:fillRect l="-1312" r="-1312" b="-9398"/>
                </a:stretch>
              </a:blipFill>
            </p:spPr>
            <p:txBody>
              <a:bodyPr/>
              <a:lstStyle/>
              <a:p>
                <a:r>
                  <a:rPr lang="fr-FR">
                    <a:noFill/>
                  </a:rPr>
                  <a:t> </a:t>
                </a:r>
              </a:p>
            </p:txBody>
          </p:sp>
        </mc:Fallback>
      </mc:AlternateContent>
      <p:sp>
        <p:nvSpPr>
          <p:cNvPr id="5" name="Espace réservé du numéro de diapositive 4">
            <a:extLst>
              <a:ext uri="{FF2B5EF4-FFF2-40B4-BE49-F238E27FC236}">
                <a16:creationId xmlns:a16="http://schemas.microsoft.com/office/drawing/2014/main" id="{0B536FB4-5E5A-4530-A2DB-71DC5D5CB840}"/>
              </a:ext>
            </a:extLst>
          </p:cNvPr>
          <p:cNvSpPr>
            <a:spLocks noGrp="1"/>
          </p:cNvSpPr>
          <p:nvPr>
            <p:ph type="sldNum" sz="quarter" idx="12"/>
          </p:nvPr>
        </p:nvSpPr>
        <p:spPr/>
        <p:txBody>
          <a:bodyPr/>
          <a:lstStyle/>
          <a:p>
            <a:fld id="{BD2F3F28-C495-43B0-A20B-9259D8367354}" type="slidenum">
              <a:rPr lang="fr-FR" smtClean="0"/>
              <a:t>24</a:t>
            </a:fld>
            <a:endParaRPr lang="fr-FR" dirty="0"/>
          </a:p>
        </p:txBody>
      </p:sp>
    </p:spTree>
    <p:extLst>
      <p:ext uri="{BB962C8B-B14F-4D97-AF65-F5344CB8AC3E}">
        <p14:creationId xmlns:p14="http://schemas.microsoft.com/office/powerpoint/2010/main" val="1318644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6820C3-D091-4912-9C67-13937DBEF80D}"/>
              </a:ext>
            </a:extLst>
          </p:cNvPr>
          <p:cNvSpPr>
            <a:spLocks noGrp="1"/>
          </p:cNvSpPr>
          <p:nvPr>
            <p:ph type="title"/>
          </p:nvPr>
        </p:nvSpPr>
        <p:spPr>
          <a:xfrm>
            <a:off x="683568" y="303671"/>
            <a:ext cx="7128792" cy="634082"/>
          </a:xfrm>
        </p:spPr>
        <p:txBody>
          <a:bodyPr>
            <a:normAutofit fontScale="90000"/>
          </a:bodyPr>
          <a:lstStyle/>
          <a:p>
            <a:r>
              <a:rPr lang="fr-FR" sz="1800" b="1" dirty="0"/>
              <a:t>CONCLUSION: Au-delà du taux d’intérêt légal rien n’est automatique mais tout est possible pour peu que la démonstration soit faite par la victime </a:t>
            </a:r>
            <a:r>
              <a:rPr lang="fr-FR" dirty="0"/>
              <a:t>	</a:t>
            </a:r>
          </a:p>
        </p:txBody>
      </p:sp>
      <p:sp>
        <p:nvSpPr>
          <p:cNvPr id="3" name="Espace réservé du contenu 2">
            <a:extLst>
              <a:ext uri="{FF2B5EF4-FFF2-40B4-BE49-F238E27FC236}">
                <a16:creationId xmlns:a16="http://schemas.microsoft.com/office/drawing/2014/main" id="{266BEAA4-625E-494F-8BD9-BB463D199617}"/>
              </a:ext>
            </a:extLst>
          </p:cNvPr>
          <p:cNvSpPr>
            <a:spLocks noGrp="1"/>
          </p:cNvSpPr>
          <p:nvPr>
            <p:ph sz="half" idx="1"/>
          </p:nvPr>
        </p:nvSpPr>
        <p:spPr>
          <a:xfrm>
            <a:off x="250824" y="1484313"/>
            <a:ext cx="4321176" cy="4752975"/>
          </a:xfrm>
        </p:spPr>
        <p:txBody>
          <a:bodyPr/>
          <a:lstStyle/>
          <a:p>
            <a:r>
              <a:rPr lang="fr-FR" i="1" dirty="0"/>
              <a:t>Que démontre la victime de ce qu’elle aurait fait des sommes dont elle a été privées jusqu’au jour du jugement ? </a:t>
            </a:r>
          </a:p>
          <a:p>
            <a:endParaRPr lang="fr-FR" i="1" dirty="0"/>
          </a:p>
          <a:p>
            <a:r>
              <a:rPr lang="fr-FR" dirty="0">
                <a:solidFill>
                  <a:schemeClr val="tx1"/>
                </a:solidFill>
              </a:rPr>
              <a:t>Pas de démonstration de la victime</a:t>
            </a:r>
          </a:p>
          <a:p>
            <a:endParaRPr lang="fr-FR" i="1" dirty="0">
              <a:solidFill>
                <a:schemeClr val="tx1"/>
              </a:solidFill>
            </a:endParaRPr>
          </a:p>
          <a:p>
            <a:endParaRPr lang="fr-FR" dirty="0">
              <a:solidFill>
                <a:schemeClr val="tx1"/>
              </a:solidFill>
            </a:endParaRPr>
          </a:p>
          <a:p>
            <a:r>
              <a:rPr lang="fr-FR" dirty="0">
                <a:solidFill>
                  <a:schemeClr val="tx1"/>
                </a:solidFill>
              </a:rPr>
              <a:t>La victime démontre qu’elle aurait pu éviter de souscrire un emprunt ou qu’elle aurait pu rembourser des dettes</a:t>
            </a:r>
          </a:p>
          <a:p>
            <a:endParaRPr lang="fr-FR" i="1" dirty="0">
              <a:solidFill>
                <a:schemeClr val="tx1"/>
              </a:solidFill>
            </a:endParaRPr>
          </a:p>
          <a:p>
            <a:endParaRPr lang="fr-FR" dirty="0">
              <a:solidFill>
                <a:schemeClr val="tx1"/>
              </a:solidFill>
            </a:endParaRPr>
          </a:p>
          <a:p>
            <a:r>
              <a:rPr lang="fr-FR" dirty="0">
                <a:solidFill>
                  <a:schemeClr val="tx1"/>
                </a:solidFill>
              </a:rPr>
              <a:t>La victime démontre qu’elle a perdu la chance de réaliser un ou plusieurs projets à VAN positive qu’elle n’a pas pu financer autrement</a:t>
            </a:r>
          </a:p>
          <a:p>
            <a:r>
              <a:rPr lang="fr-FR" i="1" dirty="0"/>
              <a:t>		</a:t>
            </a:r>
          </a:p>
        </p:txBody>
      </p:sp>
      <p:sp>
        <p:nvSpPr>
          <p:cNvPr id="4" name="Espace réservé du contenu 3">
            <a:extLst>
              <a:ext uri="{FF2B5EF4-FFF2-40B4-BE49-F238E27FC236}">
                <a16:creationId xmlns:a16="http://schemas.microsoft.com/office/drawing/2014/main" id="{563575D8-DA69-46A8-82E2-E5863154C3A7}"/>
              </a:ext>
            </a:extLst>
          </p:cNvPr>
          <p:cNvSpPr>
            <a:spLocks noGrp="1"/>
          </p:cNvSpPr>
          <p:nvPr>
            <p:ph sz="half" idx="2"/>
          </p:nvPr>
        </p:nvSpPr>
        <p:spPr>
          <a:xfrm>
            <a:off x="4832252" y="1484313"/>
            <a:ext cx="4060923" cy="4752975"/>
          </a:xfrm>
        </p:spPr>
        <p:txBody>
          <a:bodyPr/>
          <a:lstStyle/>
          <a:p>
            <a:r>
              <a:rPr lang="fr-FR" i="1" dirty="0"/>
              <a:t>Comment indemniser la victime ?</a:t>
            </a:r>
          </a:p>
          <a:p>
            <a:endParaRPr lang="fr-FR" dirty="0">
              <a:solidFill>
                <a:schemeClr val="tx1"/>
              </a:solidFill>
            </a:endParaRPr>
          </a:p>
          <a:p>
            <a:pPr algn="just"/>
            <a:r>
              <a:rPr lang="fr-FR" dirty="0">
                <a:solidFill>
                  <a:schemeClr val="tx1"/>
                </a:solidFill>
              </a:rPr>
              <a:t>La victime a toujours subi un préjudice financier lié à l’érosion monétaire : on capitalise donc au moins toujours les sommes perdues au taux d’intérêt légal</a:t>
            </a:r>
          </a:p>
          <a:p>
            <a:pPr algn="just"/>
            <a:endParaRPr lang="fr-FR" i="1" dirty="0"/>
          </a:p>
          <a:p>
            <a:pPr algn="just"/>
            <a:r>
              <a:rPr lang="fr-FR" dirty="0">
                <a:solidFill>
                  <a:schemeClr val="tx1"/>
                </a:solidFill>
              </a:rPr>
              <a:t>La victime a subi non seulement le préjudice lié à l’érosion monétaire mais aussi un préjudice financier complémentaire lié aux intérêts financiers qu’elle aurait évités</a:t>
            </a:r>
          </a:p>
          <a:p>
            <a:pPr algn="just"/>
            <a:endParaRPr lang="fr-FR" dirty="0">
              <a:solidFill>
                <a:schemeClr val="tx1"/>
              </a:solidFill>
            </a:endParaRPr>
          </a:p>
          <a:p>
            <a:pPr algn="just"/>
            <a:r>
              <a:rPr lang="fr-FR" dirty="0">
                <a:solidFill>
                  <a:schemeClr val="tx1"/>
                </a:solidFill>
              </a:rPr>
              <a:t>La victime a subi non seulement le préjudice lié à l’érosion monétaire mais aussi un préjudice financier complémentaire lié à la perte de chance d’avoir pu bénéficier de la CREATION DE VALEUR ou VAN (c’est-à-dire les bénéfices d’un projet nets des investissements nécessaires) que lui auraient rapportés un ou plusieurs projets qu’elle n’a pas pu réaliser par un autre moyen de financement. </a:t>
            </a:r>
          </a:p>
          <a:p>
            <a:pPr algn="just"/>
            <a:r>
              <a:rPr lang="fr-FR" dirty="0">
                <a:solidFill>
                  <a:schemeClr val="tx1"/>
                </a:solidFill>
              </a:rPr>
              <a:t>Il s’agit de deux préjudices distincts qui se valorisent séparément : le WACC ne permet pas de les valoriser simultanément. </a:t>
            </a:r>
          </a:p>
          <a:p>
            <a:endParaRPr lang="fr-FR" dirty="0">
              <a:solidFill>
                <a:schemeClr val="tx1"/>
              </a:solidFill>
            </a:endParaRPr>
          </a:p>
        </p:txBody>
      </p:sp>
      <p:sp>
        <p:nvSpPr>
          <p:cNvPr id="5" name="Espace réservé du numéro de diapositive 4">
            <a:extLst>
              <a:ext uri="{FF2B5EF4-FFF2-40B4-BE49-F238E27FC236}">
                <a16:creationId xmlns:a16="http://schemas.microsoft.com/office/drawing/2014/main" id="{946586A0-2016-4DB2-9FEE-78EE1E76CDFC}"/>
              </a:ext>
            </a:extLst>
          </p:cNvPr>
          <p:cNvSpPr>
            <a:spLocks noGrp="1"/>
          </p:cNvSpPr>
          <p:nvPr>
            <p:ph type="sldNum" sz="quarter" idx="12"/>
          </p:nvPr>
        </p:nvSpPr>
        <p:spPr/>
        <p:txBody>
          <a:bodyPr/>
          <a:lstStyle/>
          <a:p>
            <a:fld id="{0646B50E-8F2A-4F68-9DFC-CE6010B0320A}" type="slidenum">
              <a:rPr lang="fr-FR" smtClean="0"/>
              <a:pPr/>
              <a:t>25</a:t>
            </a:fld>
            <a:endParaRPr lang="fr-FR" dirty="0"/>
          </a:p>
        </p:txBody>
      </p:sp>
      <p:sp>
        <p:nvSpPr>
          <p:cNvPr id="8" name="Flèche : droite 7">
            <a:extLst>
              <a:ext uri="{FF2B5EF4-FFF2-40B4-BE49-F238E27FC236}">
                <a16:creationId xmlns:a16="http://schemas.microsoft.com/office/drawing/2014/main" id="{B2C5CBA9-8249-4E4F-A2FD-617EC6599817}"/>
              </a:ext>
            </a:extLst>
          </p:cNvPr>
          <p:cNvSpPr/>
          <p:nvPr/>
        </p:nvSpPr>
        <p:spPr>
          <a:xfrm>
            <a:off x="4126062" y="2158588"/>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droite 8">
            <a:extLst>
              <a:ext uri="{FF2B5EF4-FFF2-40B4-BE49-F238E27FC236}">
                <a16:creationId xmlns:a16="http://schemas.microsoft.com/office/drawing/2014/main" id="{63A113D3-73D0-4A3D-B246-F4153289BFD5}"/>
              </a:ext>
            </a:extLst>
          </p:cNvPr>
          <p:cNvSpPr/>
          <p:nvPr/>
        </p:nvSpPr>
        <p:spPr>
          <a:xfrm>
            <a:off x="4115515" y="3320988"/>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droite 9">
            <a:extLst>
              <a:ext uri="{FF2B5EF4-FFF2-40B4-BE49-F238E27FC236}">
                <a16:creationId xmlns:a16="http://schemas.microsoft.com/office/drawing/2014/main" id="{3CAA5D1F-7890-41A5-8B4A-5D84FBAD962C}"/>
              </a:ext>
            </a:extLst>
          </p:cNvPr>
          <p:cNvSpPr/>
          <p:nvPr/>
        </p:nvSpPr>
        <p:spPr>
          <a:xfrm>
            <a:off x="4115515" y="4563114"/>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3520734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4CB0D2-D066-4827-9820-5DB60252B1E4}"/>
              </a:ext>
            </a:extLst>
          </p:cNvPr>
          <p:cNvSpPr>
            <a:spLocks noGrp="1"/>
          </p:cNvSpPr>
          <p:nvPr>
            <p:ph type="title"/>
          </p:nvPr>
        </p:nvSpPr>
        <p:spPr>
          <a:xfrm>
            <a:off x="683568" y="274638"/>
            <a:ext cx="6856668" cy="450000"/>
          </a:xfrm>
        </p:spPr>
        <p:txBody>
          <a:bodyPr>
            <a:noAutofit/>
          </a:bodyPr>
          <a:lstStyle/>
          <a:p>
            <a:r>
              <a:rPr lang="fr-FR" sz="1600" b="1" dirty="0"/>
              <a:t>Fiche n°7 de la Cour d’Appel de Paris – version octobre 2017 </a:t>
            </a:r>
          </a:p>
        </p:txBody>
      </p:sp>
      <p:pic>
        <p:nvPicPr>
          <p:cNvPr id="6" name="Espace réservé du contenu 5">
            <a:extLst>
              <a:ext uri="{FF2B5EF4-FFF2-40B4-BE49-F238E27FC236}">
                <a16:creationId xmlns:a16="http://schemas.microsoft.com/office/drawing/2014/main" id="{D1FEBDAA-8F07-45BA-B4F1-0A1AB7DF4F69}"/>
              </a:ext>
            </a:extLst>
          </p:cNvPr>
          <p:cNvPicPr>
            <a:picLocks noGrp="1" noChangeAspect="1"/>
          </p:cNvPicPr>
          <p:nvPr>
            <p:ph idx="1"/>
          </p:nvPr>
        </p:nvPicPr>
        <p:blipFill rotWithShape="1">
          <a:blip r:embed="rId2"/>
          <a:srcRect b="12134"/>
          <a:stretch/>
        </p:blipFill>
        <p:spPr>
          <a:xfrm>
            <a:off x="1043608" y="1196975"/>
            <a:ext cx="6496628" cy="4570304"/>
          </a:xfrm>
          <a:prstGeom prst="rect">
            <a:avLst/>
          </a:prstGeom>
        </p:spPr>
      </p:pic>
      <p:sp>
        <p:nvSpPr>
          <p:cNvPr id="4" name="Espace réservé du numéro de diapositive 3">
            <a:extLst>
              <a:ext uri="{FF2B5EF4-FFF2-40B4-BE49-F238E27FC236}">
                <a16:creationId xmlns:a16="http://schemas.microsoft.com/office/drawing/2014/main" id="{37A98DA7-A322-44BC-BF5C-ACDAE56E304F}"/>
              </a:ext>
            </a:extLst>
          </p:cNvPr>
          <p:cNvSpPr>
            <a:spLocks noGrp="1"/>
          </p:cNvSpPr>
          <p:nvPr>
            <p:ph type="sldNum" sz="quarter" idx="12"/>
          </p:nvPr>
        </p:nvSpPr>
        <p:spPr/>
        <p:txBody>
          <a:bodyPr/>
          <a:lstStyle/>
          <a:p>
            <a:fld id="{0646B50E-8F2A-4F68-9DFC-CE6010B0320A}" type="slidenum">
              <a:rPr lang="fr-FR" smtClean="0"/>
              <a:pPr/>
              <a:t>3</a:t>
            </a:fld>
            <a:endParaRPr lang="fr-FR" dirty="0"/>
          </a:p>
        </p:txBody>
      </p:sp>
      <p:cxnSp>
        <p:nvCxnSpPr>
          <p:cNvPr id="5" name="Connecteur droit 4">
            <a:extLst>
              <a:ext uri="{FF2B5EF4-FFF2-40B4-BE49-F238E27FC236}">
                <a16:creationId xmlns:a16="http://schemas.microsoft.com/office/drawing/2014/main" id="{F3C26D77-5840-47AD-A680-5FC0BC1ACBC9}"/>
              </a:ext>
            </a:extLst>
          </p:cNvPr>
          <p:cNvCxnSpPr/>
          <p:nvPr/>
        </p:nvCxnSpPr>
        <p:spPr>
          <a:xfrm>
            <a:off x="5076056" y="4869160"/>
            <a:ext cx="136815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3969DA80-F3B1-46BD-8A95-800539072D2C}"/>
              </a:ext>
            </a:extLst>
          </p:cNvPr>
          <p:cNvCxnSpPr>
            <a:cxnSpLocks/>
          </p:cNvCxnSpPr>
          <p:nvPr/>
        </p:nvCxnSpPr>
        <p:spPr>
          <a:xfrm>
            <a:off x="2987824" y="5733256"/>
            <a:ext cx="151216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77086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D0175A4D-1062-489B-B4A5-FB9824BBFB11}"/>
              </a:ext>
            </a:extLst>
          </p:cNvPr>
          <p:cNvPicPr>
            <a:picLocks noChangeAspect="1"/>
          </p:cNvPicPr>
          <p:nvPr/>
        </p:nvPicPr>
        <p:blipFill>
          <a:blip r:embed="rId2"/>
          <a:stretch>
            <a:fillRect/>
          </a:stretch>
        </p:blipFill>
        <p:spPr>
          <a:xfrm>
            <a:off x="1025387" y="1636795"/>
            <a:ext cx="7506768" cy="5364000"/>
          </a:xfrm>
          <a:prstGeom prst="rect">
            <a:avLst/>
          </a:prstGeom>
        </p:spPr>
      </p:pic>
      <p:sp>
        <p:nvSpPr>
          <p:cNvPr id="12" name="Titre 11"/>
          <p:cNvSpPr>
            <a:spLocks noGrp="1"/>
          </p:cNvSpPr>
          <p:nvPr>
            <p:ph type="title"/>
          </p:nvPr>
        </p:nvSpPr>
        <p:spPr>
          <a:xfrm>
            <a:off x="683568" y="274638"/>
            <a:ext cx="7082150" cy="450000"/>
          </a:xfrm>
        </p:spPr>
        <p:txBody>
          <a:bodyPr>
            <a:normAutofit/>
          </a:bodyPr>
          <a:lstStyle/>
          <a:p>
            <a:r>
              <a:rPr lang="fr-FR" sz="1600" b="1" dirty="0"/>
              <a:t>Le préjudice lié à l’écoulement du temps vue du point de vue juridique </a:t>
            </a:r>
          </a:p>
        </p:txBody>
      </p:sp>
      <p:sp>
        <p:nvSpPr>
          <p:cNvPr id="5" name="Espace réservé du numéro de diapositive 4"/>
          <p:cNvSpPr>
            <a:spLocks noGrp="1"/>
          </p:cNvSpPr>
          <p:nvPr>
            <p:ph type="sldNum" sz="quarter" idx="12"/>
          </p:nvPr>
        </p:nvSpPr>
        <p:spPr/>
        <p:txBody>
          <a:bodyPr/>
          <a:lstStyle/>
          <a:p>
            <a:fld id="{0646B50E-8F2A-4F68-9DFC-CE6010B0320A}" type="slidenum">
              <a:rPr lang="fr-FR" smtClean="0"/>
              <a:pPr/>
              <a:t>4</a:t>
            </a:fld>
            <a:endParaRPr lang="fr-FR" dirty="0"/>
          </a:p>
        </p:txBody>
      </p:sp>
      <p:cxnSp>
        <p:nvCxnSpPr>
          <p:cNvPr id="37" name="Connecteur droit 36">
            <a:extLst>
              <a:ext uri="{FF2B5EF4-FFF2-40B4-BE49-F238E27FC236}">
                <a16:creationId xmlns:a16="http://schemas.microsoft.com/office/drawing/2014/main" id="{59E986F0-BE8A-44C8-92C1-DA86EEBF1764}"/>
              </a:ext>
            </a:extLst>
          </p:cNvPr>
          <p:cNvCxnSpPr>
            <a:cxnSpLocks/>
          </p:cNvCxnSpPr>
          <p:nvPr/>
        </p:nvCxnSpPr>
        <p:spPr>
          <a:xfrm>
            <a:off x="5508104" y="2469264"/>
            <a:ext cx="0" cy="2138362"/>
          </a:xfrm>
          <a:prstGeom prst="line">
            <a:avLst/>
          </a:prstGeom>
          <a:ln>
            <a:solidFill>
              <a:schemeClr val="bg2"/>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9C37125A-33B0-41A9-9C05-AA4145715C56}"/>
              </a:ext>
            </a:extLst>
          </p:cNvPr>
          <p:cNvCxnSpPr>
            <a:cxnSpLocks/>
          </p:cNvCxnSpPr>
          <p:nvPr/>
        </p:nvCxnSpPr>
        <p:spPr>
          <a:xfrm>
            <a:off x="6876256" y="2469264"/>
            <a:ext cx="0" cy="2196000"/>
          </a:xfrm>
          <a:prstGeom prst="line">
            <a:avLst/>
          </a:prstGeom>
          <a:ln>
            <a:solidFill>
              <a:schemeClr val="bg2"/>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75399677-05B2-4DEA-961F-E47FD8858F78}"/>
              </a:ext>
            </a:extLst>
          </p:cNvPr>
          <p:cNvSpPr/>
          <p:nvPr/>
        </p:nvSpPr>
        <p:spPr>
          <a:xfrm>
            <a:off x="4959262" y="4607626"/>
            <a:ext cx="864093"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i="1" dirty="0">
                <a:solidFill>
                  <a:schemeClr val="tx1"/>
                </a:solidFill>
              </a:rPr>
              <a:t>Date du Jugement</a:t>
            </a:r>
          </a:p>
        </p:txBody>
      </p:sp>
      <p:sp>
        <p:nvSpPr>
          <p:cNvPr id="40" name="Rectangle 39">
            <a:extLst>
              <a:ext uri="{FF2B5EF4-FFF2-40B4-BE49-F238E27FC236}">
                <a16:creationId xmlns:a16="http://schemas.microsoft.com/office/drawing/2014/main" id="{20EB9EC9-8E2A-40B4-9F40-9661A82A9234}"/>
              </a:ext>
            </a:extLst>
          </p:cNvPr>
          <p:cNvSpPr/>
          <p:nvPr/>
        </p:nvSpPr>
        <p:spPr>
          <a:xfrm>
            <a:off x="6036489" y="4621163"/>
            <a:ext cx="10080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i="1" dirty="0">
                <a:solidFill>
                  <a:schemeClr val="tx1"/>
                </a:solidFill>
              </a:rPr>
              <a:t>Date de règlement de l’indemnisation</a:t>
            </a:r>
          </a:p>
        </p:txBody>
      </p:sp>
      <p:cxnSp>
        <p:nvCxnSpPr>
          <p:cNvPr id="41" name="Connecteur droit 40">
            <a:extLst>
              <a:ext uri="{FF2B5EF4-FFF2-40B4-BE49-F238E27FC236}">
                <a16:creationId xmlns:a16="http://schemas.microsoft.com/office/drawing/2014/main" id="{37738472-3151-4EC6-83BB-041BC60E889C}"/>
              </a:ext>
            </a:extLst>
          </p:cNvPr>
          <p:cNvCxnSpPr>
            <a:cxnSpLocks/>
          </p:cNvCxnSpPr>
          <p:nvPr/>
        </p:nvCxnSpPr>
        <p:spPr>
          <a:xfrm>
            <a:off x="1979712" y="2450712"/>
            <a:ext cx="0" cy="1986400"/>
          </a:xfrm>
          <a:prstGeom prst="line">
            <a:avLst/>
          </a:prstGeom>
          <a:ln>
            <a:solidFill>
              <a:schemeClr val="bg2"/>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5FD1E627-4DB6-49CC-8249-ED45CDA005C0}"/>
              </a:ext>
            </a:extLst>
          </p:cNvPr>
          <p:cNvSpPr/>
          <p:nvPr/>
        </p:nvSpPr>
        <p:spPr>
          <a:xfrm>
            <a:off x="1457901" y="4607626"/>
            <a:ext cx="864093" cy="428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i="1" dirty="0">
                <a:solidFill>
                  <a:schemeClr val="tx1"/>
                </a:solidFill>
              </a:rPr>
              <a:t>Date de la survenance du dommage : début du préjudice</a:t>
            </a:r>
          </a:p>
        </p:txBody>
      </p:sp>
      <p:cxnSp>
        <p:nvCxnSpPr>
          <p:cNvPr id="44" name="Connecteur droit 43">
            <a:extLst>
              <a:ext uri="{FF2B5EF4-FFF2-40B4-BE49-F238E27FC236}">
                <a16:creationId xmlns:a16="http://schemas.microsoft.com/office/drawing/2014/main" id="{FD5D010F-5833-447F-9A7D-1E4FAF7D2BC1}"/>
              </a:ext>
            </a:extLst>
          </p:cNvPr>
          <p:cNvCxnSpPr>
            <a:cxnSpLocks/>
          </p:cNvCxnSpPr>
          <p:nvPr/>
        </p:nvCxnSpPr>
        <p:spPr>
          <a:xfrm>
            <a:off x="7765718" y="2450712"/>
            <a:ext cx="0" cy="2196000"/>
          </a:xfrm>
          <a:prstGeom prst="line">
            <a:avLst/>
          </a:prstGeom>
          <a:ln>
            <a:solidFill>
              <a:schemeClr val="bg2"/>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2526F92A-CB64-4E14-A480-5D9E503B1C1E}"/>
              </a:ext>
            </a:extLst>
          </p:cNvPr>
          <p:cNvSpPr/>
          <p:nvPr/>
        </p:nvSpPr>
        <p:spPr>
          <a:xfrm>
            <a:off x="7015480" y="4607626"/>
            <a:ext cx="864093"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i="1" dirty="0">
                <a:solidFill>
                  <a:schemeClr val="tx1"/>
                </a:solidFill>
              </a:rPr>
              <a:t>Date de fin du préjudice</a:t>
            </a:r>
          </a:p>
        </p:txBody>
      </p:sp>
      <p:cxnSp>
        <p:nvCxnSpPr>
          <p:cNvPr id="62" name="Connecteur droit 61">
            <a:extLst>
              <a:ext uri="{FF2B5EF4-FFF2-40B4-BE49-F238E27FC236}">
                <a16:creationId xmlns:a16="http://schemas.microsoft.com/office/drawing/2014/main" id="{E9CEB250-8C01-4455-A322-5463349E5320}"/>
              </a:ext>
            </a:extLst>
          </p:cNvPr>
          <p:cNvCxnSpPr>
            <a:cxnSpLocks/>
          </p:cNvCxnSpPr>
          <p:nvPr/>
        </p:nvCxnSpPr>
        <p:spPr>
          <a:xfrm flipV="1">
            <a:off x="1882059" y="5270451"/>
            <a:ext cx="3620710" cy="1166"/>
          </a:xfrm>
          <a:prstGeom prst="line">
            <a:avLst/>
          </a:prstGeom>
          <a:ln w="12700">
            <a:solidFill>
              <a:schemeClr val="accent2"/>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Connecteur droit 64">
            <a:extLst>
              <a:ext uri="{FF2B5EF4-FFF2-40B4-BE49-F238E27FC236}">
                <a16:creationId xmlns:a16="http://schemas.microsoft.com/office/drawing/2014/main" id="{84DDF7F7-1C5A-4075-9433-7521E8247622}"/>
              </a:ext>
            </a:extLst>
          </p:cNvPr>
          <p:cNvCxnSpPr>
            <a:cxnSpLocks/>
          </p:cNvCxnSpPr>
          <p:nvPr/>
        </p:nvCxnSpPr>
        <p:spPr>
          <a:xfrm flipV="1">
            <a:off x="5512401" y="5264036"/>
            <a:ext cx="1345551" cy="778"/>
          </a:xfrm>
          <a:prstGeom prst="line">
            <a:avLst/>
          </a:prstGeom>
          <a:ln w="12700">
            <a:solidFill>
              <a:schemeClr val="accent2"/>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ED41BBA1-A870-4E07-8A29-F43E619BBBE7}"/>
              </a:ext>
            </a:extLst>
          </p:cNvPr>
          <p:cNvSpPr/>
          <p:nvPr/>
        </p:nvSpPr>
        <p:spPr>
          <a:xfrm>
            <a:off x="2584059" y="5400663"/>
            <a:ext cx="2016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accent2"/>
                </a:solidFill>
              </a:rPr>
              <a:t>Intérêts compensatoires</a:t>
            </a:r>
          </a:p>
        </p:txBody>
      </p:sp>
      <p:sp>
        <p:nvSpPr>
          <p:cNvPr id="77" name="Rectangle 76">
            <a:extLst>
              <a:ext uri="{FF2B5EF4-FFF2-40B4-BE49-F238E27FC236}">
                <a16:creationId xmlns:a16="http://schemas.microsoft.com/office/drawing/2014/main" id="{0764C4C6-5BD8-49EF-81FE-F4EC598D4F7C}"/>
              </a:ext>
            </a:extLst>
          </p:cNvPr>
          <p:cNvSpPr/>
          <p:nvPr/>
        </p:nvSpPr>
        <p:spPr>
          <a:xfrm>
            <a:off x="5359480" y="5400983"/>
            <a:ext cx="1656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accent2"/>
                </a:solidFill>
              </a:rPr>
              <a:t>Intérêts moratoires</a:t>
            </a:r>
          </a:p>
        </p:txBody>
      </p:sp>
      <p:sp>
        <p:nvSpPr>
          <p:cNvPr id="78" name="Rectangle 77">
            <a:extLst>
              <a:ext uri="{FF2B5EF4-FFF2-40B4-BE49-F238E27FC236}">
                <a16:creationId xmlns:a16="http://schemas.microsoft.com/office/drawing/2014/main" id="{B35FA913-B6B9-4040-AFF9-DE9D430EC6FA}"/>
              </a:ext>
            </a:extLst>
          </p:cNvPr>
          <p:cNvSpPr/>
          <p:nvPr/>
        </p:nvSpPr>
        <p:spPr>
          <a:xfrm>
            <a:off x="3002150" y="2850199"/>
            <a:ext cx="3024000" cy="430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accent1"/>
                </a:solidFill>
              </a:rPr>
              <a:t>Préjudice indemnisable </a:t>
            </a:r>
          </a:p>
        </p:txBody>
      </p:sp>
      <p:cxnSp>
        <p:nvCxnSpPr>
          <p:cNvPr id="6" name="Connecteur droit 5">
            <a:extLst>
              <a:ext uri="{FF2B5EF4-FFF2-40B4-BE49-F238E27FC236}">
                <a16:creationId xmlns:a16="http://schemas.microsoft.com/office/drawing/2014/main" id="{1441C7C2-53ED-4041-9599-5698502A7357}"/>
              </a:ext>
            </a:extLst>
          </p:cNvPr>
          <p:cNvCxnSpPr>
            <a:cxnSpLocks/>
          </p:cNvCxnSpPr>
          <p:nvPr/>
        </p:nvCxnSpPr>
        <p:spPr>
          <a:xfrm flipV="1">
            <a:off x="2249805" y="2435169"/>
            <a:ext cx="782809" cy="4150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230F523E-4FF3-417C-97D1-20FEE26EFF28}"/>
              </a:ext>
            </a:extLst>
          </p:cNvPr>
          <p:cNvCxnSpPr>
            <a:cxnSpLocks/>
          </p:cNvCxnSpPr>
          <p:nvPr/>
        </p:nvCxnSpPr>
        <p:spPr>
          <a:xfrm flipV="1">
            <a:off x="2373893" y="2435169"/>
            <a:ext cx="1218166" cy="6180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404E6245-4AF4-4105-BC3E-FD7F21AEE0BD}"/>
              </a:ext>
            </a:extLst>
          </p:cNvPr>
          <p:cNvCxnSpPr>
            <a:cxnSpLocks/>
          </p:cNvCxnSpPr>
          <p:nvPr/>
        </p:nvCxnSpPr>
        <p:spPr>
          <a:xfrm flipV="1">
            <a:off x="2492607" y="2460650"/>
            <a:ext cx="1571089" cy="7950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F5BE804D-CDFE-4F57-A532-9C912EEA4312}"/>
              </a:ext>
            </a:extLst>
          </p:cNvPr>
          <p:cNvCxnSpPr>
            <a:cxnSpLocks/>
          </p:cNvCxnSpPr>
          <p:nvPr/>
        </p:nvCxnSpPr>
        <p:spPr>
          <a:xfrm flipV="1">
            <a:off x="2652405" y="2477349"/>
            <a:ext cx="1823315" cy="987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42D81156-58E3-4CB3-A555-6D33D3AD6839}"/>
              </a:ext>
            </a:extLst>
          </p:cNvPr>
          <p:cNvCxnSpPr>
            <a:cxnSpLocks/>
          </p:cNvCxnSpPr>
          <p:nvPr/>
        </p:nvCxnSpPr>
        <p:spPr>
          <a:xfrm flipV="1">
            <a:off x="2778710" y="2439282"/>
            <a:ext cx="2296816" cy="12538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9E285070-1B1B-421B-9238-A8616E365323}"/>
              </a:ext>
            </a:extLst>
          </p:cNvPr>
          <p:cNvCxnSpPr>
            <a:cxnSpLocks/>
          </p:cNvCxnSpPr>
          <p:nvPr/>
        </p:nvCxnSpPr>
        <p:spPr>
          <a:xfrm flipV="1">
            <a:off x="2888296" y="2492298"/>
            <a:ext cx="2624105" cy="140746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9B50A145-ACA7-40D9-9F54-21DE47DEFB8E}"/>
              </a:ext>
            </a:extLst>
          </p:cNvPr>
          <p:cNvCxnSpPr>
            <a:cxnSpLocks/>
          </p:cNvCxnSpPr>
          <p:nvPr/>
        </p:nvCxnSpPr>
        <p:spPr>
          <a:xfrm flipV="1">
            <a:off x="3148792" y="2464724"/>
            <a:ext cx="3391697" cy="1888923"/>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DC7A8AB1-B02D-4913-9495-438C038E794E}"/>
              </a:ext>
            </a:extLst>
          </p:cNvPr>
          <p:cNvCxnSpPr>
            <a:cxnSpLocks/>
          </p:cNvCxnSpPr>
          <p:nvPr/>
        </p:nvCxnSpPr>
        <p:spPr>
          <a:xfrm flipV="1">
            <a:off x="3029744" y="2450712"/>
            <a:ext cx="3097590" cy="1662923"/>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B6C9FEFC-EB5F-41BC-9BA9-CEE1D1E29C08}"/>
              </a:ext>
            </a:extLst>
          </p:cNvPr>
          <p:cNvCxnSpPr>
            <a:cxnSpLocks/>
          </p:cNvCxnSpPr>
          <p:nvPr/>
        </p:nvCxnSpPr>
        <p:spPr>
          <a:xfrm flipV="1">
            <a:off x="3306950" y="2450712"/>
            <a:ext cx="3921631" cy="2096418"/>
          </a:xfrm>
          <a:prstGeom prst="line">
            <a:avLst/>
          </a:prstGeom>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49E5B00B-FBA3-4F8C-BCDF-18267686EB05}"/>
              </a:ext>
            </a:extLst>
          </p:cNvPr>
          <p:cNvSpPr/>
          <p:nvPr/>
        </p:nvSpPr>
        <p:spPr>
          <a:xfrm>
            <a:off x="1961066" y="2123978"/>
            <a:ext cx="2296815"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i="1" dirty="0">
                <a:solidFill>
                  <a:srgbClr val="2F5597"/>
                </a:solidFill>
              </a:rPr>
              <a:t>Marge de la victime en situation normale</a:t>
            </a:r>
          </a:p>
        </p:txBody>
      </p:sp>
      <p:sp>
        <p:nvSpPr>
          <p:cNvPr id="48" name="Rectangle 47">
            <a:extLst>
              <a:ext uri="{FF2B5EF4-FFF2-40B4-BE49-F238E27FC236}">
                <a16:creationId xmlns:a16="http://schemas.microsoft.com/office/drawing/2014/main" id="{3C44EEC3-D5B1-4770-921A-089C6C09303D}"/>
              </a:ext>
            </a:extLst>
          </p:cNvPr>
          <p:cNvSpPr/>
          <p:nvPr/>
        </p:nvSpPr>
        <p:spPr>
          <a:xfrm>
            <a:off x="1996484" y="3616422"/>
            <a:ext cx="79695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i="1" dirty="0">
                <a:solidFill>
                  <a:schemeClr val="accent1">
                    <a:lumMod val="75000"/>
                  </a:schemeClr>
                </a:solidFill>
              </a:rPr>
              <a:t>Marge de la victime en situation réelle</a:t>
            </a:r>
          </a:p>
        </p:txBody>
      </p:sp>
    </p:spTree>
    <p:extLst>
      <p:ext uri="{BB962C8B-B14F-4D97-AF65-F5344CB8AC3E}">
        <p14:creationId xmlns:p14="http://schemas.microsoft.com/office/powerpoint/2010/main" val="96031499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a:xfrm>
            <a:off x="683568" y="274638"/>
            <a:ext cx="7082150" cy="450000"/>
          </a:xfrm>
        </p:spPr>
        <p:txBody>
          <a:bodyPr>
            <a:normAutofit/>
          </a:bodyPr>
          <a:lstStyle/>
          <a:p>
            <a:r>
              <a:rPr lang="fr-FR" sz="1600" b="1" dirty="0"/>
              <a:t>Le préjudice lié à l’écoulement du temps du point de vue économique </a:t>
            </a:r>
          </a:p>
        </p:txBody>
      </p:sp>
      <p:sp>
        <p:nvSpPr>
          <p:cNvPr id="5" name="Espace réservé du numéro de diapositive 4"/>
          <p:cNvSpPr>
            <a:spLocks noGrp="1"/>
          </p:cNvSpPr>
          <p:nvPr>
            <p:ph type="sldNum" sz="quarter" idx="12"/>
          </p:nvPr>
        </p:nvSpPr>
        <p:spPr/>
        <p:txBody>
          <a:bodyPr/>
          <a:lstStyle/>
          <a:p>
            <a:fld id="{0646B50E-8F2A-4F68-9DFC-CE6010B0320A}" type="slidenum">
              <a:rPr lang="fr-FR" smtClean="0"/>
              <a:pPr/>
              <a:t>5</a:t>
            </a:fld>
            <a:endParaRPr lang="fr-FR" dirty="0"/>
          </a:p>
        </p:txBody>
      </p:sp>
      <p:cxnSp>
        <p:nvCxnSpPr>
          <p:cNvPr id="41" name="Connecteur droit 40">
            <a:extLst>
              <a:ext uri="{FF2B5EF4-FFF2-40B4-BE49-F238E27FC236}">
                <a16:creationId xmlns:a16="http://schemas.microsoft.com/office/drawing/2014/main" id="{37738472-3151-4EC6-83BB-041BC60E889C}"/>
              </a:ext>
            </a:extLst>
          </p:cNvPr>
          <p:cNvCxnSpPr>
            <a:cxnSpLocks/>
          </p:cNvCxnSpPr>
          <p:nvPr/>
        </p:nvCxnSpPr>
        <p:spPr>
          <a:xfrm>
            <a:off x="1889947" y="2569584"/>
            <a:ext cx="0" cy="1986400"/>
          </a:xfrm>
          <a:prstGeom prst="line">
            <a:avLst/>
          </a:prstGeom>
          <a:ln>
            <a:solidFill>
              <a:schemeClr val="bg2"/>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5FD1E627-4DB6-49CC-8249-ED45CDA005C0}"/>
              </a:ext>
            </a:extLst>
          </p:cNvPr>
          <p:cNvSpPr/>
          <p:nvPr/>
        </p:nvSpPr>
        <p:spPr>
          <a:xfrm>
            <a:off x="1457900" y="4658523"/>
            <a:ext cx="864093" cy="428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i="1" dirty="0">
                <a:solidFill>
                  <a:schemeClr val="tx1"/>
                </a:solidFill>
              </a:rPr>
              <a:t>Date de la survenance du dommage : début du préjudice</a:t>
            </a:r>
          </a:p>
        </p:txBody>
      </p:sp>
      <p:cxnSp>
        <p:nvCxnSpPr>
          <p:cNvPr id="44" name="Connecteur droit 43">
            <a:extLst>
              <a:ext uri="{FF2B5EF4-FFF2-40B4-BE49-F238E27FC236}">
                <a16:creationId xmlns:a16="http://schemas.microsoft.com/office/drawing/2014/main" id="{FD5D010F-5833-447F-9A7D-1E4FAF7D2BC1}"/>
              </a:ext>
            </a:extLst>
          </p:cNvPr>
          <p:cNvCxnSpPr>
            <a:cxnSpLocks/>
          </p:cNvCxnSpPr>
          <p:nvPr/>
        </p:nvCxnSpPr>
        <p:spPr>
          <a:xfrm>
            <a:off x="7668344" y="2569584"/>
            <a:ext cx="0" cy="2196000"/>
          </a:xfrm>
          <a:prstGeom prst="line">
            <a:avLst/>
          </a:prstGeom>
          <a:ln>
            <a:solidFill>
              <a:schemeClr val="bg2"/>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2526F92A-CB64-4E14-A480-5D9E503B1C1E}"/>
              </a:ext>
            </a:extLst>
          </p:cNvPr>
          <p:cNvSpPr/>
          <p:nvPr/>
        </p:nvSpPr>
        <p:spPr>
          <a:xfrm>
            <a:off x="7015480" y="4726498"/>
            <a:ext cx="864093"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i="1" dirty="0">
                <a:solidFill>
                  <a:schemeClr val="tx1"/>
                </a:solidFill>
              </a:rPr>
              <a:t>Date de fin du préjudice</a:t>
            </a:r>
          </a:p>
        </p:txBody>
      </p:sp>
      <p:cxnSp>
        <p:nvCxnSpPr>
          <p:cNvPr id="53" name="Connecteur droit 52">
            <a:extLst>
              <a:ext uri="{FF2B5EF4-FFF2-40B4-BE49-F238E27FC236}">
                <a16:creationId xmlns:a16="http://schemas.microsoft.com/office/drawing/2014/main" id="{B92A8E88-7AF6-4F12-9E91-A3863C246D0E}"/>
              </a:ext>
            </a:extLst>
          </p:cNvPr>
          <p:cNvCxnSpPr>
            <a:cxnSpLocks/>
          </p:cNvCxnSpPr>
          <p:nvPr/>
        </p:nvCxnSpPr>
        <p:spPr>
          <a:xfrm>
            <a:off x="4640198" y="2569584"/>
            <a:ext cx="0" cy="2196000"/>
          </a:xfrm>
          <a:prstGeom prst="line">
            <a:avLst/>
          </a:prstGeom>
          <a:ln>
            <a:solidFill>
              <a:schemeClr val="bg2"/>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1550121A-9859-43FF-834B-1C3CE153ADFB}"/>
              </a:ext>
            </a:extLst>
          </p:cNvPr>
          <p:cNvSpPr/>
          <p:nvPr/>
        </p:nvSpPr>
        <p:spPr>
          <a:xfrm>
            <a:off x="4217616" y="4726498"/>
            <a:ext cx="864093"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i="1" dirty="0">
                <a:solidFill>
                  <a:schemeClr val="tx1"/>
                </a:solidFill>
              </a:rPr>
              <a:t>Date d’évaluation du préjudice</a:t>
            </a:r>
          </a:p>
        </p:txBody>
      </p:sp>
      <p:sp>
        <p:nvSpPr>
          <p:cNvPr id="78" name="Rectangle 77">
            <a:extLst>
              <a:ext uri="{FF2B5EF4-FFF2-40B4-BE49-F238E27FC236}">
                <a16:creationId xmlns:a16="http://schemas.microsoft.com/office/drawing/2014/main" id="{B35FA913-B6B9-4040-AFF9-DE9D430EC6FA}"/>
              </a:ext>
            </a:extLst>
          </p:cNvPr>
          <p:cNvSpPr/>
          <p:nvPr/>
        </p:nvSpPr>
        <p:spPr>
          <a:xfrm>
            <a:off x="3002150" y="2969071"/>
            <a:ext cx="3024000" cy="430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accent1"/>
                </a:solidFill>
              </a:rPr>
              <a:t>Préjudice indemnisable </a:t>
            </a:r>
          </a:p>
        </p:txBody>
      </p:sp>
      <p:cxnSp>
        <p:nvCxnSpPr>
          <p:cNvPr id="79" name="Connecteur droit 78">
            <a:extLst>
              <a:ext uri="{FF2B5EF4-FFF2-40B4-BE49-F238E27FC236}">
                <a16:creationId xmlns:a16="http://schemas.microsoft.com/office/drawing/2014/main" id="{1F150364-9ADB-4A8F-A520-9776BABC4A7B}"/>
              </a:ext>
            </a:extLst>
          </p:cNvPr>
          <p:cNvCxnSpPr>
            <a:cxnSpLocks/>
          </p:cNvCxnSpPr>
          <p:nvPr/>
        </p:nvCxnSpPr>
        <p:spPr>
          <a:xfrm rot="16200000">
            <a:off x="3164150" y="668776"/>
            <a:ext cx="0" cy="2700000"/>
          </a:xfrm>
          <a:prstGeom prst="line">
            <a:avLst/>
          </a:prstGeom>
          <a:ln w="1270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id="{57D0D1C5-F0C6-4F88-8D8C-C9203C91836E}"/>
              </a:ext>
            </a:extLst>
          </p:cNvPr>
          <p:cNvCxnSpPr>
            <a:cxnSpLocks/>
          </p:cNvCxnSpPr>
          <p:nvPr/>
        </p:nvCxnSpPr>
        <p:spPr>
          <a:xfrm>
            <a:off x="4761607" y="2018775"/>
            <a:ext cx="3049906" cy="0"/>
          </a:xfrm>
          <a:prstGeom prst="line">
            <a:avLst/>
          </a:prstGeom>
          <a:ln w="1270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185A6422-BA82-444B-9EA9-520928BADB4B}"/>
              </a:ext>
            </a:extLst>
          </p:cNvPr>
          <p:cNvSpPr/>
          <p:nvPr/>
        </p:nvSpPr>
        <p:spPr>
          <a:xfrm>
            <a:off x="2399662" y="1621396"/>
            <a:ext cx="1548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accent1"/>
                </a:solidFill>
              </a:rPr>
              <a:t>Sommes perdues passées capitalisées</a:t>
            </a:r>
          </a:p>
        </p:txBody>
      </p:sp>
      <p:sp>
        <p:nvSpPr>
          <p:cNvPr id="82" name="Rectangle 81">
            <a:extLst>
              <a:ext uri="{FF2B5EF4-FFF2-40B4-BE49-F238E27FC236}">
                <a16:creationId xmlns:a16="http://schemas.microsoft.com/office/drawing/2014/main" id="{EF9C9CF4-95DF-4A10-AFAC-D6A1F4589AC6}"/>
              </a:ext>
            </a:extLst>
          </p:cNvPr>
          <p:cNvSpPr/>
          <p:nvPr/>
        </p:nvSpPr>
        <p:spPr>
          <a:xfrm>
            <a:off x="5548560" y="1638307"/>
            <a:ext cx="1476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accent1"/>
                </a:solidFill>
              </a:rPr>
              <a:t>Sommes perdues futures actualisées</a:t>
            </a:r>
          </a:p>
        </p:txBody>
      </p:sp>
      <p:sp>
        <p:nvSpPr>
          <p:cNvPr id="83" name="Rectangle 82">
            <a:extLst>
              <a:ext uri="{FF2B5EF4-FFF2-40B4-BE49-F238E27FC236}">
                <a16:creationId xmlns:a16="http://schemas.microsoft.com/office/drawing/2014/main" id="{89A202A6-CB11-49B3-842C-274DD5F1F3B7}"/>
              </a:ext>
            </a:extLst>
          </p:cNvPr>
          <p:cNvSpPr/>
          <p:nvPr/>
        </p:nvSpPr>
        <p:spPr>
          <a:xfrm>
            <a:off x="3938198" y="1100219"/>
            <a:ext cx="1404000" cy="430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1"/>
                </a:solidFill>
              </a:rPr>
              <a:t>Montant du préjudice à la date d’évaluation</a:t>
            </a:r>
          </a:p>
        </p:txBody>
      </p:sp>
      <p:sp>
        <p:nvSpPr>
          <p:cNvPr id="84" name="Rectangle 83">
            <a:extLst>
              <a:ext uri="{FF2B5EF4-FFF2-40B4-BE49-F238E27FC236}">
                <a16:creationId xmlns:a16="http://schemas.microsoft.com/office/drawing/2014/main" id="{9D47CF65-0CC0-42EB-B53E-609CA0767303}"/>
              </a:ext>
            </a:extLst>
          </p:cNvPr>
          <p:cNvSpPr/>
          <p:nvPr/>
        </p:nvSpPr>
        <p:spPr>
          <a:xfrm>
            <a:off x="4433662" y="1437187"/>
            <a:ext cx="432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accent1"/>
                </a:solidFill>
              </a:rPr>
              <a:t>   =</a:t>
            </a:r>
          </a:p>
        </p:txBody>
      </p:sp>
      <p:sp>
        <p:nvSpPr>
          <p:cNvPr id="85" name="Rectangle 84">
            <a:extLst>
              <a:ext uri="{FF2B5EF4-FFF2-40B4-BE49-F238E27FC236}">
                <a16:creationId xmlns:a16="http://schemas.microsoft.com/office/drawing/2014/main" id="{9785F18F-51E4-45BA-A5DC-FAB5E94C302F}"/>
              </a:ext>
            </a:extLst>
          </p:cNvPr>
          <p:cNvSpPr/>
          <p:nvPr/>
        </p:nvSpPr>
        <p:spPr>
          <a:xfrm>
            <a:off x="4424198" y="1860567"/>
            <a:ext cx="432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accent1"/>
                </a:solidFill>
              </a:rPr>
              <a:t>+</a:t>
            </a:r>
          </a:p>
        </p:txBody>
      </p:sp>
      <p:cxnSp>
        <p:nvCxnSpPr>
          <p:cNvPr id="28" name="Connecteur droit 27">
            <a:extLst>
              <a:ext uri="{FF2B5EF4-FFF2-40B4-BE49-F238E27FC236}">
                <a16:creationId xmlns:a16="http://schemas.microsoft.com/office/drawing/2014/main" id="{CB1BEF42-B867-4673-9442-386E7419E04E}"/>
              </a:ext>
            </a:extLst>
          </p:cNvPr>
          <p:cNvCxnSpPr>
            <a:cxnSpLocks/>
          </p:cNvCxnSpPr>
          <p:nvPr/>
        </p:nvCxnSpPr>
        <p:spPr>
          <a:xfrm flipV="1">
            <a:off x="2219340" y="2524461"/>
            <a:ext cx="782810" cy="4150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EE722604-2685-4AA0-90F7-15D529283500}"/>
              </a:ext>
            </a:extLst>
          </p:cNvPr>
          <p:cNvCxnSpPr>
            <a:cxnSpLocks/>
          </p:cNvCxnSpPr>
          <p:nvPr/>
        </p:nvCxnSpPr>
        <p:spPr>
          <a:xfrm flipV="1">
            <a:off x="2343429" y="2524461"/>
            <a:ext cx="1218166" cy="6180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05C3E6E5-FC77-477B-989D-CD8A8915EF74}"/>
              </a:ext>
            </a:extLst>
          </p:cNvPr>
          <p:cNvCxnSpPr>
            <a:cxnSpLocks/>
          </p:cNvCxnSpPr>
          <p:nvPr/>
        </p:nvCxnSpPr>
        <p:spPr>
          <a:xfrm flipV="1">
            <a:off x="2462143" y="2549942"/>
            <a:ext cx="1571089" cy="7950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B5A5E7AD-53E9-42B1-A4FD-A35811EDB6C4}"/>
              </a:ext>
            </a:extLst>
          </p:cNvPr>
          <p:cNvCxnSpPr>
            <a:cxnSpLocks/>
          </p:cNvCxnSpPr>
          <p:nvPr/>
        </p:nvCxnSpPr>
        <p:spPr>
          <a:xfrm flipV="1">
            <a:off x="2621941" y="2566641"/>
            <a:ext cx="1823315" cy="987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DED653BC-29C7-4A5F-965F-A8ED241A30E4}"/>
              </a:ext>
            </a:extLst>
          </p:cNvPr>
          <p:cNvCxnSpPr>
            <a:cxnSpLocks/>
          </p:cNvCxnSpPr>
          <p:nvPr/>
        </p:nvCxnSpPr>
        <p:spPr>
          <a:xfrm flipV="1">
            <a:off x="2748246" y="2528574"/>
            <a:ext cx="2296817" cy="12538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792A0262-7803-498F-9AFE-33256A8AF23A}"/>
              </a:ext>
            </a:extLst>
          </p:cNvPr>
          <p:cNvCxnSpPr>
            <a:cxnSpLocks/>
          </p:cNvCxnSpPr>
          <p:nvPr/>
        </p:nvCxnSpPr>
        <p:spPr>
          <a:xfrm flipV="1">
            <a:off x="2857832" y="2542103"/>
            <a:ext cx="2657458" cy="144695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C68C8CAB-2A44-409C-8024-3EED9D41A389}"/>
              </a:ext>
            </a:extLst>
          </p:cNvPr>
          <p:cNvCxnSpPr>
            <a:cxnSpLocks/>
          </p:cNvCxnSpPr>
          <p:nvPr/>
        </p:nvCxnSpPr>
        <p:spPr>
          <a:xfrm flipV="1">
            <a:off x="3118328" y="2554016"/>
            <a:ext cx="3391697" cy="18889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77E0592A-5EE2-4DBA-A2A2-C4D841CE75B6}"/>
              </a:ext>
            </a:extLst>
          </p:cNvPr>
          <p:cNvCxnSpPr>
            <a:cxnSpLocks/>
          </p:cNvCxnSpPr>
          <p:nvPr/>
        </p:nvCxnSpPr>
        <p:spPr>
          <a:xfrm flipV="1">
            <a:off x="2999280" y="2540004"/>
            <a:ext cx="3097590" cy="16629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76032975-CD74-4926-B3A4-766448B53779}"/>
              </a:ext>
            </a:extLst>
          </p:cNvPr>
          <p:cNvCxnSpPr>
            <a:cxnSpLocks/>
          </p:cNvCxnSpPr>
          <p:nvPr/>
        </p:nvCxnSpPr>
        <p:spPr>
          <a:xfrm flipV="1">
            <a:off x="3276486" y="2540004"/>
            <a:ext cx="3921631" cy="2096418"/>
          </a:xfrm>
          <a:prstGeom prst="line">
            <a:avLst/>
          </a:prstGeom>
        </p:spPr>
        <p:style>
          <a:lnRef idx="1">
            <a:schemeClr val="accent1"/>
          </a:lnRef>
          <a:fillRef idx="0">
            <a:schemeClr val="accent1"/>
          </a:fillRef>
          <a:effectRef idx="0">
            <a:schemeClr val="accent1"/>
          </a:effectRef>
          <a:fontRef idx="minor">
            <a:schemeClr val="tx1"/>
          </a:fontRef>
        </p:style>
      </p:cxnSp>
      <p:pic>
        <p:nvPicPr>
          <p:cNvPr id="38" name="Image 37">
            <a:extLst>
              <a:ext uri="{FF2B5EF4-FFF2-40B4-BE49-F238E27FC236}">
                <a16:creationId xmlns:a16="http://schemas.microsoft.com/office/drawing/2014/main" id="{40AA75E5-AEED-4013-AA89-EFA4DD6A47D0}"/>
              </a:ext>
            </a:extLst>
          </p:cNvPr>
          <p:cNvPicPr>
            <a:picLocks noChangeAspect="1"/>
          </p:cNvPicPr>
          <p:nvPr/>
        </p:nvPicPr>
        <p:blipFill>
          <a:blip r:embed="rId2"/>
          <a:stretch>
            <a:fillRect/>
          </a:stretch>
        </p:blipFill>
        <p:spPr>
          <a:xfrm>
            <a:off x="927731" y="1734448"/>
            <a:ext cx="7506768" cy="5364000"/>
          </a:xfrm>
          <a:prstGeom prst="rect">
            <a:avLst/>
          </a:prstGeom>
        </p:spPr>
      </p:pic>
      <p:sp>
        <p:nvSpPr>
          <p:cNvPr id="39" name="Rectangle 38">
            <a:extLst>
              <a:ext uri="{FF2B5EF4-FFF2-40B4-BE49-F238E27FC236}">
                <a16:creationId xmlns:a16="http://schemas.microsoft.com/office/drawing/2014/main" id="{F7F1242B-575C-4428-B1D0-159160F07AE3}"/>
              </a:ext>
            </a:extLst>
          </p:cNvPr>
          <p:cNvSpPr/>
          <p:nvPr/>
        </p:nvSpPr>
        <p:spPr>
          <a:xfrm>
            <a:off x="1863410" y="2221631"/>
            <a:ext cx="2296815"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i="1" dirty="0">
                <a:solidFill>
                  <a:srgbClr val="2F5597"/>
                </a:solidFill>
              </a:rPr>
              <a:t>Marge de la victime en situation normale</a:t>
            </a:r>
          </a:p>
        </p:txBody>
      </p:sp>
      <p:sp>
        <p:nvSpPr>
          <p:cNvPr id="40" name="Rectangle 39">
            <a:extLst>
              <a:ext uri="{FF2B5EF4-FFF2-40B4-BE49-F238E27FC236}">
                <a16:creationId xmlns:a16="http://schemas.microsoft.com/office/drawing/2014/main" id="{C282AA24-E085-45CA-8DEA-E2CC824735C9}"/>
              </a:ext>
            </a:extLst>
          </p:cNvPr>
          <p:cNvSpPr/>
          <p:nvPr/>
        </p:nvSpPr>
        <p:spPr>
          <a:xfrm>
            <a:off x="1898828" y="3714075"/>
            <a:ext cx="79695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i="1" dirty="0">
                <a:solidFill>
                  <a:schemeClr val="accent1">
                    <a:lumMod val="75000"/>
                  </a:schemeClr>
                </a:solidFill>
              </a:rPr>
              <a:t>Marge de la victime en situation réelle</a:t>
            </a:r>
          </a:p>
        </p:txBody>
      </p:sp>
    </p:spTree>
    <p:extLst>
      <p:ext uri="{BB962C8B-B14F-4D97-AF65-F5344CB8AC3E}">
        <p14:creationId xmlns:p14="http://schemas.microsoft.com/office/powerpoint/2010/main" val="99284425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6820C3-D091-4912-9C67-13937DBEF80D}"/>
              </a:ext>
            </a:extLst>
          </p:cNvPr>
          <p:cNvSpPr>
            <a:spLocks noGrp="1"/>
          </p:cNvSpPr>
          <p:nvPr>
            <p:ph type="title"/>
          </p:nvPr>
        </p:nvSpPr>
        <p:spPr>
          <a:xfrm>
            <a:off x="683568" y="274638"/>
            <a:ext cx="6264696" cy="415362"/>
          </a:xfrm>
        </p:spPr>
        <p:txBody>
          <a:bodyPr>
            <a:normAutofit fontScale="90000"/>
          </a:bodyPr>
          <a:lstStyle/>
          <a:p>
            <a:r>
              <a:rPr lang="fr-FR" sz="1800" b="1" dirty="0"/>
              <a:t>Les notions économiques d’actualisation et de capitalisation</a:t>
            </a:r>
            <a:r>
              <a:rPr lang="fr-FR" dirty="0"/>
              <a:t>	</a:t>
            </a:r>
          </a:p>
        </p:txBody>
      </p:sp>
      <p:sp>
        <p:nvSpPr>
          <p:cNvPr id="5" name="Espace réservé du numéro de diapositive 4">
            <a:extLst>
              <a:ext uri="{FF2B5EF4-FFF2-40B4-BE49-F238E27FC236}">
                <a16:creationId xmlns:a16="http://schemas.microsoft.com/office/drawing/2014/main" id="{946586A0-2016-4DB2-9FEE-78EE1E76CDFC}"/>
              </a:ext>
            </a:extLst>
          </p:cNvPr>
          <p:cNvSpPr>
            <a:spLocks noGrp="1"/>
          </p:cNvSpPr>
          <p:nvPr>
            <p:ph type="sldNum" sz="quarter" idx="12"/>
          </p:nvPr>
        </p:nvSpPr>
        <p:spPr/>
        <p:txBody>
          <a:bodyPr/>
          <a:lstStyle/>
          <a:p>
            <a:fld id="{0646B50E-8F2A-4F68-9DFC-CE6010B0320A}" type="slidenum">
              <a:rPr lang="fr-FR" smtClean="0"/>
              <a:pPr/>
              <a:t>6</a:t>
            </a:fld>
            <a:endParaRPr lang="fr-FR" dirty="0"/>
          </a:p>
        </p:txBody>
      </p:sp>
      <p:sp>
        <p:nvSpPr>
          <p:cNvPr id="15" name="Rectangle 14">
            <a:extLst>
              <a:ext uri="{FF2B5EF4-FFF2-40B4-BE49-F238E27FC236}">
                <a16:creationId xmlns:a16="http://schemas.microsoft.com/office/drawing/2014/main" id="{5F4DA51D-A51D-4FC6-9C90-A4FDF04202D2}"/>
              </a:ext>
            </a:extLst>
          </p:cNvPr>
          <p:cNvSpPr/>
          <p:nvPr/>
        </p:nvSpPr>
        <p:spPr>
          <a:xfrm>
            <a:off x="575902" y="1120676"/>
            <a:ext cx="7992888" cy="3754874"/>
          </a:xfrm>
          <a:prstGeom prst="rect">
            <a:avLst/>
          </a:prstGeom>
        </p:spPr>
        <p:txBody>
          <a:bodyPr wrap="square">
            <a:spAutoFit/>
          </a:bodyPr>
          <a:lstStyle/>
          <a:p>
            <a:pPr algn="just">
              <a:spcBef>
                <a:spcPct val="0"/>
              </a:spcBef>
            </a:pPr>
            <a:r>
              <a:rPr lang="fr-FR" sz="1400" b="1" dirty="0">
                <a:latin typeface="+mj-lt"/>
              </a:rPr>
              <a:t>Date d’évaluation du préjudice : </a:t>
            </a:r>
            <a:r>
              <a:rPr lang="fr-FR" sz="1400" dirty="0">
                <a:latin typeface="+mj-lt"/>
              </a:rPr>
              <a:t>doit être la plus proche possible de la date du jugement.</a:t>
            </a:r>
          </a:p>
          <a:p>
            <a:pPr algn="just">
              <a:spcBef>
                <a:spcPct val="0"/>
              </a:spcBef>
            </a:pPr>
            <a:endParaRPr lang="fr-FR" sz="1400" b="1" dirty="0">
              <a:latin typeface="+mj-lt"/>
            </a:endParaRPr>
          </a:p>
          <a:p>
            <a:pPr algn="just">
              <a:spcBef>
                <a:spcPct val="0"/>
              </a:spcBef>
            </a:pPr>
            <a:r>
              <a:rPr lang="fr-FR" sz="1400" b="1" dirty="0">
                <a:latin typeface="+mj-lt"/>
              </a:rPr>
              <a:t>Taux de capitalisation </a:t>
            </a:r>
            <a:r>
              <a:rPr lang="fr-FR" sz="1400" dirty="0">
                <a:latin typeface="+mj-lt"/>
              </a:rPr>
              <a:t>: correspond au taux de placement implicite de </a:t>
            </a:r>
            <a:r>
              <a:rPr lang="fr-FR" sz="1400" b="1" dirty="0">
                <a:latin typeface="+mj-lt"/>
              </a:rPr>
              <a:t>flux antérieurs </a:t>
            </a:r>
            <a:r>
              <a:rPr lang="fr-FR" sz="1400" dirty="0">
                <a:latin typeface="+mj-lt"/>
              </a:rPr>
              <a:t>à la date d’évaluation. </a:t>
            </a:r>
          </a:p>
          <a:p>
            <a:pPr algn="just">
              <a:spcBef>
                <a:spcPct val="0"/>
              </a:spcBef>
            </a:pPr>
            <a:endParaRPr lang="fr-FR" sz="1400" dirty="0">
              <a:latin typeface="+mj-lt"/>
            </a:endParaRPr>
          </a:p>
          <a:p>
            <a:pPr algn="just">
              <a:spcBef>
                <a:spcPct val="0"/>
              </a:spcBef>
            </a:pPr>
            <a:r>
              <a:rPr lang="fr-FR" sz="1400" b="1" dirty="0">
                <a:latin typeface="+mj-lt"/>
              </a:rPr>
              <a:t>Taux d’actualisation</a:t>
            </a:r>
            <a:r>
              <a:rPr lang="fr-FR" sz="1400" dirty="0">
                <a:latin typeface="+mj-lt"/>
              </a:rPr>
              <a:t> : dans la théorie financière, il détermine à une date donnée la valeur aujourd’hui des </a:t>
            </a:r>
            <a:r>
              <a:rPr lang="fr-FR" sz="1400" b="1" dirty="0">
                <a:latin typeface="+mj-lt"/>
              </a:rPr>
              <a:t>flux futurs donc postérieurs </a:t>
            </a:r>
            <a:r>
              <a:rPr lang="fr-FR" sz="1400" dirty="0">
                <a:latin typeface="+mj-lt"/>
              </a:rPr>
              <a:t>à la date d’évaluation. </a:t>
            </a:r>
          </a:p>
          <a:p>
            <a:pPr algn="just">
              <a:spcBef>
                <a:spcPct val="0"/>
              </a:spcBef>
            </a:pPr>
            <a:endParaRPr lang="fr-FR" sz="1400" dirty="0">
              <a:latin typeface="+mj-lt"/>
            </a:endParaRPr>
          </a:p>
          <a:p>
            <a:pPr algn="just">
              <a:spcBef>
                <a:spcPct val="0"/>
              </a:spcBef>
            </a:pPr>
            <a:r>
              <a:rPr lang="fr-FR" sz="1400" dirty="0">
                <a:latin typeface="+mj-lt"/>
              </a:rPr>
              <a:t>Attention du point de vue juridique, </a:t>
            </a:r>
            <a:r>
              <a:rPr lang="fr-FR" sz="1400" b="1" dirty="0">
                <a:latin typeface="+mj-lt"/>
              </a:rPr>
              <a:t>le terme « actualisation » est souvent utilisé pour définir la valeur au jour de l’évaluation de flux passés.</a:t>
            </a:r>
          </a:p>
          <a:p>
            <a:pPr algn="just">
              <a:spcBef>
                <a:spcPct val="0"/>
              </a:spcBef>
            </a:pPr>
            <a:endParaRPr lang="fr-FR" sz="1400" dirty="0">
              <a:latin typeface="+mj-lt"/>
            </a:endParaRPr>
          </a:p>
          <a:p>
            <a:pPr algn="just">
              <a:spcBef>
                <a:spcPct val="0"/>
              </a:spcBef>
            </a:pPr>
            <a:r>
              <a:rPr lang="fr-FR" sz="1400" dirty="0">
                <a:latin typeface="+mj-lt"/>
              </a:rPr>
              <a:t>Le taux d’actualisation est supérieur au taux de capitalisation. En effet, l’actualisation implique l’utilisation d’un taux sans risque auquel s’ajoute une </a:t>
            </a:r>
            <a:r>
              <a:rPr lang="fr-FR" sz="1400" b="1" dirty="0">
                <a:latin typeface="+mj-lt"/>
              </a:rPr>
              <a:t>prime de risque </a:t>
            </a:r>
            <a:r>
              <a:rPr lang="fr-FR" sz="1400" dirty="0">
                <a:latin typeface="+mj-lt"/>
              </a:rPr>
              <a:t>(puisque le futur est incertain alors que le passé est connu). </a:t>
            </a:r>
          </a:p>
          <a:p>
            <a:pPr algn="just">
              <a:spcBef>
                <a:spcPct val="0"/>
              </a:spcBef>
            </a:pPr>
            <a:endParaRPr lang="fr-FR" sz="1400" dirty="0">
              <a:latin typeface="+mj-lt"/>
            </a:endParaRPr>
          </a:p>
          <a:p>
            <a:pPr algn="just">
              <a:spcBef>
                <a:spcPct val="0"/>
              </a:spcBef>
            </a:pPr>
            <a:r>
              <a:rPr lang="fr-FR" sz="1400" dirty="0">
                <a:latin typeface="+mj-lt"/>
              </a:rPr>
              <a:t>Nécessairement, l’actualisation conduit à une décote plus importante des flux futurs que la revalorisation résultant de la capitalisation des flux passés sans prime de risque.</a:t>
            </a:r>
          </a:p>
        </p:txBody>
      </p:sp>
    </p:spTree>
    <p:extLst>
      <p:ext uri="{BB962C8B-B14F-4D97-AF65-F5344CB8AC3E}">
        <p14:creationId xmlns:p14="http://schemas.microsoft.com/office/powerpoint/2010/main" val="98207687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a:xfrm>
            <a:off x="683568" y="274638"/>
            <a:ext cx="7082150" cy="450000"/>
          </a:xfrm>
        </p:spPr>
        <p:txBody>
          <a:bodyPr>
            <a:normAutofit/>
          </a:bodyPr>
          <a:lstStyle/>
          <a:p>
            <a:r>
              <a:rPr lang="fr-FR" sz="1600" b="1" dirty="0"/>
              <a:t>En synthèse…</a:t>
            </a:r>
          </a:p>
        </p:txBody>
      </p:sp>
      <p:sp>
        <p:nvSpPr>
          <p:cNvPr id="5" name="Espace réservé du numéro de diapositive 4"/>
          <p:cNvSpPr>
            <a:spLocks noGrp="1"/>
          </p:cNvSpPr>
          <p:nvPr>
            <p:ph type="sldNum" sz="quarter" idx="12"/>
          </p:nvPr>
        </p:nvSpPr>
        <p:spPr/>
        <p:txBody>
          <a:bodyPr/>
          <a:lstStyle/>
          <a:p>
            <a:fld id="{0646B50E-8F2A-4F68-9DFC-CE6010B0320A}" type="slidenum">
              <a:rPr lang="fr-FR" smtClean="0"/>
              <a:pPr/>
              <a:t>7</a:t>
            </a:fld>
            <a:endParaRPr lang="fr-FR" dirty="0"/>
          </a:p>
        </p:txBody>
      </p:sp>
      <p:cxnSp>
        <p:nvCxnSpPr>
          <p:cNvPr id="37" name="Connecteur droit 36">
            <a:extLst>
              <a:ext uri="{FF2B5EF4-FFF2-40B4-BE49-F238E27FC236}">
                <a16:creationId xmlns:a16="http://schemas.microsoft.com/office/drawing/2014/main" id="{59E986F0-BE8A-44C8-92C1-DA86EEBF1764}"/>
              </a:ext>
            </a:extLst>
          </p:cNvPr>
          <p:cNvCxnSpPr>
            <a:cxnSpLocks/>
          </p:cNvCxnSpPr>
          <p:nvPr/>
        </p:nvCxnSpPr>
        <p:spPr>
          <a:xfrm>
            <a:off x="5508104" y="2469264"/>
            <a:ext cx="0" cy="2138362"/>
          </a:xfrm>
          <a:prstGeom prst="line">
            <a:avLst/>
          </a:prstGeom>
          <a:ln>
            <a:solidFill>
              <a:schemeClr val="bg2"/>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9C37125A-33B0-41A9-9C05-AA4145715C56}"/>
              </a:ext>
            </a:extLst>
          </p:cNvPr>
          <p:cNvCxnSpPr>
            <a:cxnSpLocks/>
          </p:cNvCxnSpPr>
          <p:nvPr/>
        </p:nvCxnSpPr>
        <p:spPr>
          <a:xfrm>
            <a:off x="6876256" y="2469264"/>
            <a:ext cx="0" cy="2196000"/>
          </a:xfrm>
          <a:prstGeom prst="line">
            <a:avLst/>
          </a:prstGeom>
          <a:ln>
            <a:solidFill>
              <a:schemeClr val="bg2"/>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75399677-05B2-4DEA-961F-E47FD8858F78}"/>
              </a:ext>
            </a:extLst>
          </p:cNvPr>
          <p:cNvSpPr/>
          <p:nvPr/>
        </p:nvSpPr>
        <p:spPr>
          <a:xfrm>
            <a:off x="4959262" y="4607626"/>
            <a:ext cx="864093"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i="1" dirty="0">
                <a:solidFill>
                  <a:schemeClr val="tx1"/>
                </a:solidFill>
              </a:rPr>
              <a:t>Date du Jugement</a:t>
            </a:r>
          </a:p>
        </p:txBody>
      </p:sp>
      <p:sp>
        <p:nvSpPr>
          <p:cNvPr id="40" name="Rectangle 39">
            <a:extLst>
              <a:ext uri="{FF2B5EF4-FFF2-40B4-BE49-F238E27FC236}">
                <a16:creationId xmlns:a16="http://schemas.microsoft.com/office/drawing/2014/main" id="{20EB9EC9-8E2A-40B4-9F40-9661A82A9234}"/>
              </a:ext>
            </a:extLst>
          </p:cNvPr>
          <p:cNvSpPr/>
          <p:nvPr/>
        </p:nvSpPr>
        <p:spPr>
          <a:xfrm>
            <a:off x="6036489" y="4621163"/>
            <a:ext cx="10080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i="1" dirty="0">
                <a:solidFill>
                  <a:schemeClr val="tx1"/>
                </a:solidFill>
              </a:rPr>
              <a:t>Date de règlement de l’indemnisation</a:t>
            </a:r>
          </a:p>
        </p:txBody>
      </p:sp>
      <p:cxnSp>
        <p:nvCxnSpPr>
          <p:cNvPr id="41" name="Connecteur droit 40">
            <a:extLst>
              <a:ext uri="{FF2B5EF4-FFF2-40B4-BE49-F238E27FC236}">
                <a16:creationId xmlns:a16="http://schemas.microsoft.com/office/drawing/2014/main" id="{37738472-3151-4EC6-83BB-041BC60E889C}"/>
              </a:ext>
            </a:extLst>
          </p:cNvPr>
          <p:cNvCxnSpPr>
            <a:cxnSpLocks/>
          </p:cNvCxnSpPr>
          <p:nvPr/>
        </p:nvCxnSpPr>
        <p:spPr>
          <a:xfrm>
            <a:off x="1952118" y="2450712"/>
            <a:ext cx="0" cy="1986400"/>
          </a:xfrm>
          <a:prstGeom prst="line">
            <a:avLst/>
          </a:prstGeom>
          <a:ln>
            <a:solidFill>
              <a:schemeClr val="bg2"/>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5FD1E627-4DB6-49CC-8249-ED45CDA005C0}"/>
              </a:ext>
            </a:extLst>
          </p:cNvPr>
          <p:cNvSpPr/>
          <p:nvPr/>
        </p:nvSpPr>
        <p:spPr>
          <a:xfrm>
            <a:off x="1457901" y="4607626"/>
            <a:ext cx="864093" cy="428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i="1" dirty="0">
                <a:solidFill>
                  <a:schemeClr val="tx1"/>
                </a:solidFill>
              </a:rPr>
              <a:t>Date de la survenance du dommage : début du préjudice</a:t>
            </a:r>
          </a:p>
        </p:txBody>
      </p:sp>
      <p:cxnSp>
        <p:nvCxnSpPr>
          <p:cNvPr id="44" name="Connecteur droit 43">
            <a:extLst>
              <a:ext uri="{FF2B5EF4-FFF2-40B4-BE49-F238E27FC236}">
                <a16:creationId xmlns:a16="http://schemas.microsoft.com/office/drawing/2014/main" id="{FD5D010F-5833-447F-9A7D-1E4FAF7D2BC1}"/>
              </a:ext>
            </a:extLst>
          </p:cNvPr>
          <p:cNvCxnSpPr>
            <a:cxnSpLocks/>
          </p:cNvCxnSpPr>
          <p:nvPr/>
        </p:nvCxnSpPr>
        <p:spPr>
          <a:xfrm>
            <a:off x="7765718" y="2450712"/>
            <a:ext cx="0" cy="2196000"/>
          </a:xfrm>
          <a:prstGeom prst="line">
            <a:avLst/>
          </a:prstGeom>
          <a:ln>
            <a:solidFill>
              <a:schemeClr val="bg2"/>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2526F92A-CB64-4E14-A480-5D9E503B1C1E}"/>
              </a:ext>
            </a:extLst>
          </p:cNvPr>
          <p:cNvSpPr/>
          <p:nvPr/>
        </p:nvSpPr>
        <p:spPr>
          <a:xfrm>
            <a:off x="7015480" y="4607626"/>
            <a:ext cx="864093"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i="1" dirty="0">
                <a:solidFill>
                  <a:schemeClr val="tx1"/>
                </a:solidFill>
              </a:rPr>
              <a:t>Date de fin du préjudice</a:t>
            </a:r>
          </a:p>
        </p:txBody>
      </p:sp>
      <p:cxnSp>
        <p:nvCxnSpPr>
          <p:cNvPr id="53" name="Connecteur droit 52">
            <a:extLst>
              <a:ext uri="{FF2B5EF4-FFF2-40B4-BE49-F238E27FC236}">
                <a16:creationId xmlns:a16="http://schemas.microsoft.com/office/drawing/2014/main" id="{B92A8E88-7AF6-4F12-9E91-A3863C246D0E}"/>
              </a:ext>
            </a:extLst>
          </p:cNvPr>
          <p:cNvCxnSpPr>
            <a:cxnSpLocks/>
          </p:cNvCxnSpPr>
          <p:nvPr/>
        </p:nvCxnSpPr>
        <p:spPr>
          <a:xfrm>
            <a:off x="4640198" y="2450712"/>
            <a:ext cx="0" cy="2196000"/>
          </a:xfrm>
          <a:prstGeom prst="line">
            <a:avLst/>
          </a:prstGeom>
          <a:ln>
            <a:solidFill>
              <a:schemeClr val="bg2"/>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1550121A-9859-43FF-834B-1C3CE153ADFB}"/>
              </a:ext>
            </a:extLst>
          </p:cNvPr>
          <p:cNvSpPr/>
          <p:nvPr/>
        </p:nvSpPr>
        <p:spPr>
          <a:xfrm>
            <a:off x="4217616" y="4607626"/>
            <a:ext cx="864093"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i="1" dirty="0">
                <a:solidFill>
                  <a:schemeClr val="tx1"/>
                </a:solidFill>
              </a:rPr>
              <a:t>Date d’évaluation du préjudice</a:t>
            </a:r>
          </a:p>
        </p:txBody>
      </p:sp>
      <p:cxnSp>
        <p:nvCxnSpPr>
          <p:cNvPr id="62" name="Connecteur droit 61">
            <a:extLst>
              <a:ext uri="{FF2B5EF4-FFF2-40B4-BE49-F238E27FC236}">
                <a16:creationId xmlns:a16="http://schemas.microsoft.com/office/drawing/2014/main" id="{E9CEB250-8C01-4455-A322-5463349E5320}"/>
              </a:ext>
            </a:extLst>
          </p:cNvPr>
          <p:cNvCxnSpPr>
            <a:cxnSpLocks/>
          </p:cNvCxnSpPr>
          <p:nvPr/>
        </p:nvCxnSpPr>
        <p:spPr>
          <a:xfrm>
            <a:off x="1882059" y="5271617"/>
            <a:ext cx="3620710" cy="0"/>
          </a:xfrm>
          <a:prstGeom prst="line">
            <a:avLst/>
          </a:prstGeom>
          <a:ln w="12700">
            <a:solidFill>
              <a:schemeClr val="accent2"/>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Connecteur droit 64">
            <a:extLst>
              <a:ext uri="{FF2B5EF4-FFF2-40B4-BE49-F238E27FC236}">
                <a16:creationId xmlns:a16="http://schemas.microsoft.com/office/drawing/2014/main" id="{84DDF7F7-1C5A-4075-9433-7521E8247622}"/>
              </a:ext>
            </a:extLst>
          </p:cNvPr>
          <p:cNvCxnSpPr>
            <a:cxnSpLocks/>
          </p:cNvCxnSpPr>
          <p:nvPr/>
        </p:nvCxnSpPr>
        <p:spPr>
          <a:xfrm flipV="1">
            <a:off x="5502769" y="5270451"/>
            <a:ext cx="1345551" cy="778"/>
          </a:xfrm>
          <a:prstGeom prst="line">
            <a:avLst/>
          </a:prstGeom>
          <a:ln w="12700">
            <a:solidFill>
              <a:schemeClr val="accent2"/>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ED41BBA1-A870-4E07-8A29-F43E619BBBE7}"/>
              </a:ext>
            </a:extLst>
          </p:cNvPr>
          <p:cNvSpPr/>
          <p:nvPr/>
        </p:nvSpPr>
        <p:spPr>
          <a:xfrm>
            <a:off x="2584059" y="5400663"/>
            <a:ext cx="2016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accent2"/>
                </a:solidFill>
              </a:rPr>
              <a:t>Intérêts compensatoires</a:t>
            </a:r>
          </a:p>
        </p:txBody>
      </p:sp>
      <p:sp>
        <p:nvSpPr>
          <p:cNvPr id="77" name="Rectangle 76">
            <a:extLst>
              <a:ext uri="{FF2B5EF4-FFF2-40B4-BE49-F238E27FC236}">
                <a16:creationId xmlns:a16="http://schemas.microsoft.com/office/drawing/2014/main" id="{0764C4C6-5BD8-49EF-81FE-F4EC598D4F7C}"/>
              </a:ext>
            </a:extLst>
          </p:cNvPr>
          <p:cNvSpPr/>
          <p:nvPr/>
        </p:nvSpPr>
        <p:spPr>
          <a:xfrm>
            <a:off x="5359480" y="5400983"/>
            <a:ext cx="1656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accent2"/>
                </a:solidFill>
              </a:rPr>
              <a:t>Intérêts moratoires</a:t>
            </a:r>
          </a:p>
        </p:txBody>
      </p:sp>
      <p:sp>
        <p:nvSpPr>
          <p:cNvPr id="78" name="Rectangle 77">
            <a:extLst>
              <a:ext uri="{FF2B5EF4-FFF2-40B4-BE49-F238E27FC236}">
                <a16:creationId xmlns:a16="http://schemas.microsoft.com/office/drawing/2014/main" id="{B35FA913-B6B9-4040-AFF9-DE9D430EC6FA}"/>
              </a:ext>
            </a:extLst>
          </p:cNvPr>
          <p:cNvSpPr/>
          <p:nvPr/>
        </p:nvSpPr>
        <p:spPr>
          <a:xfrm>
            <a:off x="3002150" y="2850199"/>
            <a:ext cx="3024000" cy="430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accent1"/>
                </a:solidFill>
              </a:rPr>
              <a:t>Préjudice indemnisable </a:t>
            </a:r>
          </a:p>
        </p:txBody>
      </p:sp>
      <p:cxnSp>
        <p:nvCxnSpPr>
          <p:cNvPr id="79" name="Connecteur droit 78">
            <a:extLst>
              <a:ext uri="{FF2B5EF4-FFF2-40B4-BE49-F238E27FC236}">
                <a16:creationId xmlns:a16="http://schemas.microsoft.com/office/drawing/2014/main" id="{1F150364-9ADB-4A8F-A520-9776BABC4A7B}"/>
              </a:ext>
            </a:extLst>
          </p:cNvPr>
          <p:cNvCxnSpPr>
            <a:cxnSpLocks/>
          </p:cNvCxnSpPr>
          <p:nvPr/>
        </p:nvCxnSpPr>
        <p:spPr>
          <a:xfrm rot="16200000">
            <a:off x="3239948" y="165756"/>
            <a:ext cx="0" cy="2700000"/>
          </a:xfrm>
          <a:prstGeom prst="line">
            <a:avLst/>
          </a:prstGeom>
          <a:ln w="1270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id="{57D0D1C5-F0C6-4F88-8D8C-C9203C91836E}"/>
              </a:ext>
            </a:extLst>
          </p:cNvPr>
          <p:cNvCxnSpPr>
            <a:cxnSpLocks/>
          </p:cNvCxnSpPr>
          <p:nvPr/>
        </p:nvCxnSpPr>
        <p:spPr>
          <a:xfrm>
            <a:off x="4715812" y="1515756"/>
            <a:ext cx="3049906" cy="0"/>
          </a:xfrm>
          <a:prstGeom prst="line">
            <a:avLst/>
          </a:prstGeom>
          <a:ln w="1270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185A6422-BA82-444B-9EA9-520928BADB4B}"/>
              </a:ext>
            </a:extLst>
          </p:cNvPr>
          <p:cNvSpPr/>
          <p:nvPr/>
        </p:nvSpPr>
        <p:spPr>
          <a:xfrm>
            <a:off x="2551214" y="1156952"/>
            <a:ext cx="1548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accent1"/>
                </a:solidFill>
              </a:rPr>
              <a:t>Sommes perdues passées capitalisées</a:t>
            </a:r>
          </a:p>
        </p:txBody>
      </p:sp>
      <p:sp>
        <p:nvSpPr>
          <p:cNvPr id="82" name="Rectangle 81">
            <a:extLst>
              <a:ext uri="{FF2B5EF4-FFF2-40B4-BE49-F238E27FC236}">
                <a16:creationId xmlns:a16="http://schemas.microsoft.com/office/drawing/2014/main" id="{EF9C9CF4-95DF-4A10-AFAC-D6A1F4589AC6}"/>
              </a:ext>
            </a:extLst>
          </p:cNvPr>
          <p:cNvSpPr/>
          <p:nvPr/>
        </p:nvSpPr>
        <p:spPr>
          <a:xfrm>
            <a:off x="5568489" y="1171512"/>
            <a:ext cx="1476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accent1"/>
                </a:solidFill>
              </a:rPr>
              <a:t>Sommes perdues futures actualisées</a:t>
            </a:r>
          </a:p>
        </p:txBody>
      </p:sp>
      <p:sp>
        <p:nvSpPr>
          <p:cNvPr id="83" name="Rectangle 82">
            <a:extLst>
              <a:ext uri="{FF2B5EF4-FFF2-40B4-BE49-F238E27FC236}">
                <a16:creationId xmlns:a16="http://schemas.microsoft.com/office/drawing/2014/main" id="{89A202A6-CB11-49B3-842C-274DD5F1F3B7}"/>
              </a:ext>
            </a:extLst>
          </p:cNvPr>
          <p:cNvSpPr/>
          <p:nvPr/>
        </p:nvSpPr>
        <p:spPr>
          <a:xfrm>
            <a:off x="132344" y="1079080"/>
            <a:ext cx="1404000" cy="430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1"/>
                </a:solidFill>
              </a:rPr>
              <a:t>Montant du préjudice à la date d’évaluation </a:t>
            </a:r>
          </a:p>
        </p:txBody>
      </p:sp>
      <p:sp>
        <p:nvSpPr>
          <p:cNvPr id="84" name="Rectangle 83">
            <a:extLst>
              <a:ext uri="{FF2B5EF4-FFF2-40B4-BE49-F238E27FC236}">
                <a16:creationId xmlns:a16="http://schemas.microsoft.com/office/drawing/2014/main" id="{9D47CF65-0CC0-42EB-B53E-609CA0767303}"/>
              </a:ext>
            </a:extLst>
          </p:cNvPr>
          <p:cNvSpPr/>
          <p:nvPr/>
        </p:nvSpPr>
        <p:spPr>
          <a:xfrm>
            <a:off x="1500242" y="1145316"/>
            <a:ext cx="432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accent1"/>
                </a:solidFill>
              </a:rPr>
              <a:t>   =</a:t>
            </a:r>
          </a:p>
        </p:txBody>
      </p:sp>
      <p:sp>
        <p:nvSpPr>
          <p:cNvPr id="85" name="Rectangle 84">
            <a:extLst>
              <a:ext uri="{FF2B5EF4-FFF2-40B4-BE49-F238E27FC236}">
                <a16:creationId xmlns:a16="http://schemas.microsoft.com/office/drawing/2014/main" id="{9785F18F-51E4-45BA-A5DC-FAB5E94C302F}"/>
              </a:ext>
            </a:extLst>
          </p:cNvPr>
          <p:cNvSpPr/>
          <p:nvPr/>
        </p:nvSpPr>
        <p:spPr>
          <a:xfrm>
            <a:off x="4444972" y="1145316"/>
            <a:ext cx="432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accent1"/>
                </a:solidFill>
              </a:rPr>
              <a:t>+</a:t>
            </a:r>
          </a:p>
        </p:txBody>
      </p:sp>
      <p:cxnSp>
        <p:nvCxnSpPr>
          <p:cNvPr id="31" name="Connecteur droit 30">
            <a:extLst>
              <a:ext uri="{FF2B5EF4-FFF2-40B4-BE49-F238E27FC236}">
                <a16:creationId xmlns:a16="http://schemas.microsoft.com/office/drawing/2014/main" id="{C031296B-EF5A-4E41-93F5-02494BB95EAA}"/>
              </a:ext>
            </a:extLst>
          </p:cNvPr>
          <p:cNvCxnSpPr>
            <a:cxnSpLocks/>
          </p:cNvCxnSpPr>
          <p:nvPr/>
        </p:nvCxnSpPr>
        <p:spPr>
          <a:xfrm flipV="1">
            <a:off x="2249805" y="2435169"/>
            <a:ext cx="782809" cy="4150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14B6C726-F3B1-4D7F-9747-6167AC1AB980}"/>
              </a:ext>
            </a:extLst>
          </p:cNvPr>
          <p:cNvCxnSpPr>
            <a:cxnSpLocks/>
          </p:cNvCxnSpPr>
          <p:nvPr/>
        </p:nvCxnSpPr>
        <p:spPr>
          <a:xfrm flipV="1">
            <a:off x="2373893" y="2435169"/>
            <a:ext cx="1218166" cy="6180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5B2A16BB-7995-467C-9F92-FFA47877389D}"/>
              </a:ext>
            </a:extLst>
          </p:cNvPr>
          <p:cNvCxnSpPr>
            <a:cxnSpLocks/>
          </p:cNvCxnSpPr>
          <p:nvPr/>
        </p:nvCxnSpPr>
        <p:spPr>
          <a:xfrm flipV="1">
            <a:off x="2492607" y="2460650"/>
            <a:ext cx="1571089" cy="7950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9FA40791-9EBF-4EEF-AF98-7306B76809DC}"/>
              </a:ext>
            </a:extLst>
          </p:cNvPr>
          <p:cNvCxnSpPr>
            <a:cxnSpLocks/>
          </p:cNvCxnSpPr>
          <p:nvPr/>
        </p:nvCxnSpPr>
        <p:spPr>
          <a:xfrm flipV="1">
            <a:off x="2652405" y="2477349"/>
            <a:ext cx="1823315" cy="987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7917EB89-A07D-4DE7-B753-7CD01B65166C}"/>
              </a:ext>
            </a:extLst>
          </p:cNvPr>
          <p:cNvCxnSpPr>
            <a:cxnSpLocks/>
          </p:cNvCxnSpPr>
          <p:nvPr/>
        </p:nvCxnSpPr>
        <p:spPr>
          <a:xfrm flipV="1">
            <a:off x="2778710" y="2439282"/>
            <a:ext cx="2296816" cy="12538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D729FD04-FD08-4BEA-A901-6EE041AA2DB7}"/>
              </a:ext>
            </a:extLst>
          </p:cNvPr>
          <p:cNvCxnSpPr>
            <a:cxnSpLocks/>
          </p:cNvCxnSpPr>
          <p:nvPr/>
        </p:nvCxnSpPr>
        <p:spPr>
          <a:xfrm flipV="1">
            <a:off x="2888296" y="2492298"/>
            <a:ext cx="2624105" cy="1407465"/>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B2BCAB9C-0579-4A93-9651-C5DD1369969B}"/>
              </a:ext>
            </a:extLst>
          </p:cNvPr>
          <p:cNvCxnSpPr>
            <a:cxnSpLocks/>
          </p:cNvCxnSpPr>
          <p:nvPr/>
        </p:nvCxnSpPr>
        <p:spPr>
          <a:xfrm flipV="1">
            <a:off x="3239948" y="2447283"/>
            <a:ext cx="3424523" cy="1847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1CB3AE52-B934-4538-9063-0088D0EAF4B4}"/>
              </a:ext>
            </a:extLst>
          </p:cNvPr>
          <p:cNvCxnSpPr>
            <a:cxnSpLocks/>
          </p:cNvCxnSpPr>
          <p:nvPr/>
        </p:nvCxnSpPr>
        <p:spPr>
          <a:xfrm flipV="1">
            <a:off x="3029744" y="2450712"/>
            <a:ext cx="3097590" cy="1662923"/>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BCE7EEE5-1D80-4DA5-921F-E7349F7ED21F}"/>
              </a:ext>
            </a:extLst>
          </p:cNvPr>
          <p:cNvCxnSpPr>
            <a:cxnSpLocks/>
          </p:cNvCxnSpPr>
          <p:nvPr/>
        </p:nvCxnSpPr>
        <p:spPr>
          <a:xfrm flipV="1">
            <a:off x="3306950" y="2450712"/>
            <a:ext cx="3921631" cy="2096418"/>
          </a:xfrm>
          <a:prstGeom prst="line">
            <a:avLst/>
          </a:prstGeom>
        </p:spPr>
        <p:style>
          <a:lnRef idx="1">
            <a:schemeClr val="accent1"/>
          </a:lnRef>
          <a:fillRef idx="0">
            <a:schemeClr val="accent1"/>
          </a:fillRef>
          <a:effectRef idx="0">
            <a:schemeClr val="accent1"/>
          </a:effectRef>
          <a:fontRef idx="minor">
            <a:schemeClr val="tx1"/>
          </a:fontRef>
        </p:style>
      </p:cxnSp>
      <p:pic>
        <p:nvPicPr>
          <p:cNvPr id="50" name="Image 49">
            <a:extLst>
              <a:ext uri="{FF2B5EF4-FFF2-40B4-BE49-F238E27FC236}">
                <a16:creationId xmlns:a16="http://schemas.microsoft.com/office/drawing/2014/main" id="{88174A72-C117-4A41-A494-76CFC029431C}"/>
              </a:ext>
            </a:extLst>
          </p:cNvPr>
          <p:cNvPicPr>
            <a:picLocks noChangeAspect="1"/>
          </p:cNvPicPr>
          <p:nvPr/>
        </p:nvPicPr>
        <p:blipFill>
          <a:blip r:embed="rId2"/>
          <a:stretch>
            <a:fillRect/>
          </a:stretch>
        </p:blipFill>
        <p:spPr>
          <a:xfrm>
            <a:off x="1007631" y="1619039"/>
            <a:ext cx="7506768" cy="5364000"/>
          </a:xfrm>
          <a:prstGeom prst="rect">
            <a:avLst/>
          </a:prstGeom>
        </p:spPr>
      </p:pic>
      <p:sp>
        <p:nvSpPr>
          <p:cNvPr id="52" name="Rectangle 51">
            <a:extLst>
              <a:ext uri="{FF2B5EF4-FFF2-40B4-BE49-F238E27FC236}">
                <a16:creationId xmlns:a16="http://schemas.microsoft.com/office/drawing/2014/main" id="{A041F901-61A2-43E5-97DB-3E687B842C57}"/>
              </a:ext>
            </a:extLst>
          </p:cNvPr>
          <p:cNvSpPr/>
          <p:nvPr/>
        </p:nvSpPr>
        <p:spPr>
          <a:xfrm>
            <a:off x="1961066" y="2106222"/>
            <a:ext cx="2296815"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i="1" dirty="0">
                <a:solidFill>
                  <a:srgbClr val="2F5597"/>
                </a:solidFill>
              </a:rPr>
              <a:t>Marge de la victime en situation normale</a:t>
            </a:r>
          </a:p>
        </p:txBody>
      </p:sp>
      <p:sp>
        <p:nvSpPr>
          <p:cNvPr id="54" name="Rectangle 53">
            <a:extLst>
              <a:ext uri="{FF2B5EF4-FFF2-40B4-BE49-F238E27FC236}">
                <a16:creationId xmlns:a16="http://schemas.microsoft.com/office/drawing/2014/main" id="{B7F87EF8-A757-49A4-B3E8-5936F734B161}"/>
              </a:ext>
            </a:extLst>
          </p:cNvPr>
          <p:cNvSpPr/>
          <p:nvPr/>
        </p:nvSpPr>
        <p:spPr>
          <a:xfrm>
            <a:off x="1996484" y="3598666"/>
            <a:ext cx="79695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i="1" dirty="0">
                <a:solidFill>
                  <a:schemeClr val="accent1">
                    <a:lumMod val="75000"/>
                  </a:schemeClr>
                </a:solidFill>
              </a:rPr>
              <a:t>Marge de la victime en situation réelle</a:t>
            </a:r>
          </a:p>
        </p:txBody>
      </p:sp>
    </p:spTree>
    <p:extLst>
      <p:ext uri="{BB962C8B-B14F-4D97-AF65-F5344CB8AC3E}">
        <p14:creationId xmlns:p14="http://schemas.microsoft.com/office/powerpoint/2010/main" val="374015563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a:lstStyle/>
          <a:p>
            <a:pPr algn="ctr"/>
            <a:r>
              <a:rPr lang="fr-FR" dirty="0"/>
              <a:t>LES INTERETS MORATOIRES </a:t>
            </a:r>
          </a:p>
        </p:txBody>
      </p:sp>
      <p:sp>
        <p:nvSpPr>
          <p:cNvPr id="3" name="Espace réservé du numéro de diapositive 2"/>
          <p:cNvSpPr>
            <a:spLocks noGrp="1"/>
          </p:cNvSpPr>
          <p:nvPr>
            <p:ph type="sldNum" sz="quarter" idx="12"/>
          </p:nvPr>
        </p:nvSpPr>
        <p:spPr/>
        <p:txBody>
          <a:bodyPr/>
          <a:lstStyle/>
          <a:p>
            <a:fld id="{0646B50E-8F2A-4F68-9DFC-CE6010B0320A}" type="slidenum">
              <a:rPr lang="fr-FR" smtClean="0"/>
              <a:pPr/>
              <a:t>8</a:t>
            </a:fld>
            <a:endParaRPr lang="fr-FR" dirty="0"/>
          </a:p>
        </p:txBody>
      </p:sp>
      <p:sp>
        <p:nvSpPr>
          <p:cNvPr id="14" name="Espace réservé du texte 13"/>
          <p:cNvSpPr>
            <a:spLocks noGrp="1"/>
          </p:cNvSpPr>
          <p:nvPr>
            <p:ph type="body" sz="quarter" idx="13"/>
          </p:nvPr>
        </p:nvSpPr>
        <p:spPr/>
        <p:txBody>
          <a:bodyPr/>
          <a:lstStyle/>
          <a:p>
            <a:endParaRPr lang="fr-FR" dirty="0"/>
          </a:p>
        </p:txBody>
      </p:sp>
      <p:sp>
        <p:nvSpPr>
          <p:cNvPr id="15" name="Espace réservé du texte 14"/>
          <p:cNvSpPr>
            <a:spLocks noGrp="1"/>
          </p:cNvSpPr>
          <p:nvPr>
            <p:ph type="body" sz="quarter" idx="14"/>
          </p:nvPr>
        </p:nvSpPr>
        <p:spPr/>
        <p:txBody>
          <a:bodyPr/>
          <a:lstStyle/>
          <a:p>
            <a:endParaRPr lang="fr-FR" dirty="0"/>
          </a:p>
        </p:txBody>
      </p:sp>
    </p:spTree>
    <p:extLst>
      <p:ext uri="{BB962C8B-B14F-4D97-AF65-F5344CB8AC3E}">
        <p14:creationId xmlns:p14="http://schemas.microsoft.com/office/powerpoint/2010/main" val="307069126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a:xfrm>
            <a:off x="683568" y="274638"/>
            <a:ext cx="6984776" cy="450000"/>
          </a:xfrm>
        </p:spPr>
        <p:txBody>
          <a:bodyPr>
            <a:noAutofit/>
          </a:bodyPr>
          <a:lstStyle/>
          <a:p>
            <a:r>
              <a:rPr lang="fr-FR" sz="1600" b="1" dirty="0"/>
              <a:t>Les intérêts moratoires selon la fiche n°7 de la Cour d’appel de Paris</a:t>
            </a:r>
          </a:p>
        </p:txBody>
      </p:sp>
      <p:sp>
        <p:nvSpPr>
          <p:cNvPr id="5" name="Espace réservé du numéro de diapositive 4"/>
          <p:cNvSpPr>
            <a:spLocks noGrp="1"/>
          </p:cNvSpPr>
          <p:nvPr>
            <p:ph type="sldNum" sz="quarter" idx="12"/>
          </p:nvPr>
        </p:nvSpPr>
        <p:spPr/>
        <p:txBody>
          <a:bodyPr/>
          <a:lstStyle/>
          <a:p>
            <a:fld id="{0646B50E-8F2A-4F68-9DFC-CE6010B0320A}" type="slidenum">
              <a:rPr lang="fr-FR" smtClean="0"/>
              <a:pPr/>
              <a:t>9</a:t>
            </a:fld>
            <a:endParaRPr lang="fr-FR" dirty="0"/>
          </a:p>
        </p:txBody>
      </p:sp>
      <p:pic>
        <p:nvPicPr>
          <p:cNvPr id="3" name="Image 2">
            <a:extLst>
              <a:ext uri="{FF2B5EF4-FFF2-40B4-BE49-F238E27FC236}">
                <a16:creationId xmlns:a16="http://schemas.microsoft.com/office/drawing/2014/main" id="{A2A16773-EEC4-47AE-B01C-750557CBE991}"/>
              </a:ext>
            </a:extLst>
          </p:cNvPr>
          <p:cNvPicPr>
            <a:picLocks noChangeAspect="1"/>
          </p:cNvPicPr>
          <p:nvPr/>
        </p:nvPicPr>
        <p:blipFill rotWithShape="1">
          <a:blip r:embed="rId2"/>
          <a:srcRect b="14538"/>
          <a:stretch/>
        </p:blipFill>
        <p:spPr>
          <a:xfrm>
            <a:off x="255433" y="1196752"/>
            <a:ext cx="8220774" cy="4392488"/>
          </a:xfrm>
          <a:prstGeom prst="rect">
            <a:avLst/>
          </a:prstGeom>
        </p:spPr>
      </p:pic>
    </p:spTree>
    <p:extLst>
      <p:ext uri="{BB962C8B-B14F-4D97-AF65-F5344CB8AC3E}">
        <p14:creationId xmlns:p14="http://schemas.microsoft.com/office/powerpoint/2010/main" val="3037712844"/>
      </p:ext>
    </p:extLst>
  </p:cSld>
  <p:clrMapOvr>
    <a:masterClrMapping/>
  </p:clrMapOvr>
  <p:transition>
    <p:fade/>
  </p:transition>
</p:sld>
</file>

<file path=ppt/theme/theme1.xml><?xml version="1.0" encoding="utf-8"?>
<a:theme xmlns:a="http://schemas.openxmlformats.org/drawingml/2006/main" name="SORGEM_DOC_DE_TRAVAIL">
  <a:themeElements>
    <a:clrScheme name="SORGEM EVALUATION">
      <a:dk1>
        <a:sysClr val="windowText" lastClr="000000"/>
      </a:dk1>
      <a:lt1>
        <a:sysClr val="window" lastClr="FFFFFF"/>
      </a:lt1>
      <a:dk2>
        <a:srgbClr val="646464"/>
      </a:dk2>
      <a:lt2>
        <a:srgbClr val="A6A6A6"/>
      </a:lt2>
      <a:accent1>
        <a:srgbClr val="D14F5B"/>
      </a:accent1>
      <a:accent2>
        <a:srgbClr val="F18433"/>
      </a:accent2>
      <a:accent3>
        <a:srgbClr val="FFD653"/>
      </a:accent3>
      <a:accent4>
        <a:srgbClr val="C99C77"/>
      </a:accent4>
      <a:accent5>
        <a:srgbClr val="9675AB"/>
      </a:accent5>
      <a:accent6>
        <a:srgbClr val="78A88F"/>
      </a:accent6>
      <a:hlink>
        <a:srgbClr val="D14F5B"/>
      </a:hlink>
      <a:folHlink>
        <a:srgbClr val="C7778E"/>
      </a:folHlink>
    </a:clrScheme>
    <a:fontScheme name="SORGEM EVALUAT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SORGEM_DOC_DE_TRAVAIL</Template>
  <TotalTime>863</TotalTime>
  <Words>1838</Words>
  <Application>Microsoft Office PowerPoint</Application>
  <PresentationFormat>Affichage à l'écran (4:3)</PresentationFormat>
  <Paragraphs>248</Paragraphs>
  <Slides>25</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25</vt:i4>
      </vt:variant>
    </vt:vector>
  </HeadingPairs>
  <TitlesOfParts>
    <vt:vector size="32" baseType="lpstr">
      <vt:lpstr>Arial</vt:lpstr>
      <vt:lpstr>Calibri</vt:lpstr>
      <vt:lpstr>Symbol</vt:lpstr>
      <vt:lpstr>Times</vt:lpstr>
      <vt:lpstr>Times New Roman</vt:lpstr>
      <vt:lpstr>Wingdings</vt:lpstr>
      <vt:lpstr>SORGEM_DOC_DE_TRAVAIL</vt:lpstr>
      <vt:lpstr>Colloque  – Compagnie Nationale des Experts Judiciaires en Gestion d’Entreprise</vt:lpstr>
      <vt:lpstr>INTRODUCTION</vt:lpstr>
      <vt:lpstr>Fiche n°7 de la Cour d’Appel de Paris – version octobre 2017 </vt:lpstr>
      <vt:lpstr>Le préjudice lié à l’écoulement du temps vue du point de vue juridique </vt:lpstr>
      <vt:lpstr>Le préjudice lié à l’écoulement du temps du point de vue économique </vt:lpstr>
      <vt:lpstr>Les notions économiques d’actualisation et de capitalisation </vt:lpstr>
      <vt:lpstr>En synthèse…</vt:lpstr>
      <vt:lpstr>LES INTERETS MORATOIRES </vt:lpstr>
      <vt:lpstr>Les intérêts moratoires selon la fiche n°7 de la Cour d’appel de Paris</vt:lpstr>
      <vt:lpstr>Conditions d’application des intérêts moratoires </vt:lpstr>
      <vt:lpstr>Le taux d’intérêt légal</vt:lpstr>
      <vt:lpstr>Pertinence du taux légal par rapport à son objet indemnitaire</vt:lpstr>
      <vt:lpstr>Le préjudice indépendant du retard </vt:lpstr>
      <vt:lpstr>LES INTERETS COMPENSATOIRES </vt:lpstr>
      <vt:lpstr> Un débat sur les intérêts compensatoires renouvelé par les affaires de concurrence comme le rappelle la fiche n°7 …</vt:lpstr>
      <vt:lpstr>Une jurisprudence sur les intérêts compensatoires encore instable… </vt:lpstr>
      <vt:lpstr>Switch vs SNCF : La motivation de l’Arrêt de la Cour d’Appel de Paris du 14/12/2016</vt:lpstr>
      <vt:lpstr>Outremer Telecom vs Orange Caraïbe La motivation du jugement du TC de Paris du 16/03/2015</vt:lpstr>
      <vt:lpstr>Outremer Telecom vs Orange Caraïbe La motivation de l’Arrêt de la Cour d’Appel de Paris du 10/05/2017</vt:lpstr>
      <vt:lpstr>Les intérêts compensatoires doivent respecter le cadre général  de la responsabilité civile 1/2</vt:lpstr>
      <vt:lpstr>Présentation PowerPoint</vt:lpstr>
      <vt:lpstr>Quel taux d’intérêt compensatoire ?  </vt:lpstr>
      <vt:lpstr>Attention au WACC ! </vt:lpstr>
      <vt:lpstr>Le préjudice relatif à un investissement non encore réalisé ne peut être  que la perte de la création de valeur apportée par le projet </vt:lpstr>
      <vt:lpstr>CONCLUSION: Au-delà du taux d’intérêt légal rien n’est automatique mais tout est possible pour peu que la démonstration soit faite par la victime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Sylvie SAUVAGE</dc:creator>
  <cp:lastModifiedBy>Claire KARSENTI</cp:lastModifiedBy>
  <cp:revision>146</cp:revision>
  <cp:lastPrinted>2018-09-17T14:42:54Z</cp:lastPrinted>
  <dcterms:created xsi:type="dcterms:W3CDTF">2016-04-05T13:37:50Z</dcterms:created>
  <dcterms:modified xsi:type="dcterms:W3CDTF">2018-09-26T16:21:54Z</dcterms:modified>
</cp:coreProperties>
</file>