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4" r:id="rId1"/>
  </p:sldMasterIdLst>
  <p:notesMasterIdLst>
    <p:notesMasterId r:id="rId17"/>
  </p:notesMasterIdLst>
  <p:handoutMasterIdLst>
    <p:handoutMasterId r:id="rId18"/>
  </p:handoutMasterIdLst>
  <p:sldIdLst>
    <p:sldId id="1407" r:id="rId2"/>
    <p:sldId id="276" r:id="rId3"/>
    <p:sldId id="2076137971" r:id="rId4"/>
    <p:sldId id="2076138026" r:id="rId5"/>
    <p:sldId id="2076138037" r:id="rId6"/>
    <p:sldId id="2076138036" r:id="rId7"/>
    <p:sldId id="2076138041" r:id="rId8"/>
    <p:sldId id="2076138042" r:id="rId9"/>
    <p:sldId id="2076137972" r:id="rId10"/>
    <p:sldId id="2076137993" r:id="rId11"/>
    <p:sldId id="2076137952" r:id="rId12"/>
    <p:sldId id="2076137995" r:id="rId13"/>
    <p:sldId id="2076138038" r:id="rId14"/>
    <p:sldId id="2076138039" r:id="rId15"/>
    <p:sldId id="2076138040" r:id="rId16"/>
  </p:sldIdLst>
  <p:sldSz cx="12192000" cy="6858000"/>
  <p:notesSz cx="6735763" cy="9866313"/>
  <p:embeddedFontLst>
    <p:embeddedFont>
      <p:font typeface="Fira Sans" panose="020B0503050000020004" pitchFamily="34" charset="0"/>
      <p:regular r:id="rId19"/>
      <p:bold r:id="rId20"/>
      <p:italic r:id="rId21"/>
      <p:boldItalic r:id="rId22"/>
    </p:embeddedFont>
    <p:embeddedFont>
      <p:font typeface="Garamond" panose="02020404030301010803" pitchFamily="18" charset="0"/>
      <p:regular r:id="rId23"/>
      <p:bold r:id="rId24"/>
      <p:italic r:id="rId25"/>
    </p:embeddedFont>
    <p:embeddedFont>
      <p:font typeface="Open Sans" panose="020B0606030504020204" pitchFamily="34" charset="0"/>
      <p:regular r:id="rId26"/>
      <p:bold r:id="rId27"/>
      <p:italic r:id="rId28"/>
      <p:boldItalic r:id="rId29"/>
    </p:embeddedFont>
    <p:embeddedFont>
      <p:font typeface="Open Sans SemiBold" panose="020B0706030804020204" pitchFamily="34" charset="0"/>
      <p:regular r:id="rId30"/>
      <p:bold r:id="rId31"/>
      <p:italic r:id="rId32"/>
      <p:boldItalic r:id="rId33"/>
    </p:embeddedFont>
    <p:embeddedFont>
      <p:font typeface="Roboto Slab" pitchFamily="2" charset="0"/>
      <p:regular r:id="rId34"/>
      <p:bold r:id="rId3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FC9A45-9837-20B9-51AB-09AD87A439A6}" name="Amélie POLLUTRI" initials="AP" userId="S::amelie.pollutri@saint-honore.eu::5b6ad764-2bd2-4552-a556-2ed8a27e7a13" providerId="AD"/>
  <p188:author id="{8E0B7367-59A7-72DA-5D9D-8CCE0376C585}" name="Denis VAN STRIEN" initials="DVS" userId="S::denis.vanstrien@saint-honore.eu::a52e755e-1bc8-48a9-bf4c-5a457e9d7538" providerId="AD"/>
  <p188:author id="{48F0317C-3AB3-403D-3B66-9634399CCB92}" name="LEMARQUIS Maxime" initials="LM" userId="S::maxime.lemarquis@saint-honore.eu::29d78604-07d1-4aca-a8d7-46ab96e94f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3A88"/>
    <a:srgbClr val="A32F8A"/>
    <a:srgbClr val="CAC6C1"/>
    <a:srgbClr val="595959"/>
    <a:srgbClr val="4D9AD3"/>
    <a:srgbClr val="2E5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47" autoAdjust="0"/>
    <p:restoredTop sz="93266" autoAdjust="0"/>
  </p:normalViewPr>
  <p:slideViewPr>
    <p:cSldViewPr snapToGrid="0" snapToObjects="1">
      <p:cViewPr varScale="1">
        <p:scale>
          <a:sx n="89" d="100"/>
          <a:sy n="89" d="100"/>
        </p:scale>
        <p:origin x="71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8" d="100"/>
          <a:sy n="48" d="100"/>
        </p:scale>
        <p:origin x="277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VAN STRIEN" userId="a52e755e-1bc8-48a9-bf4c-5a457e9d7538" providerId="ADAL" clId="{7A6761D3-1011-4C22-9B54-962F611FFE61}"/>
    <pc:docChg chg="modSld">
      <pc:chgData name="Denis VAN STRIEN" userId="a52e755e-1bc8-48a9-bf4c-5a457e9d7538" providerId="ADAL" clId="{7A6761D3-1011-4C22-9B54-962F611FFE61}" dt="2025-03-05T09:58:29.767" v="1" actId="20577"/>
      <pc:docMkLst>
        <pc:docMk/>
      </pc:docMkLst>
      <pc:sldChg chg="modSp mod">
        <pc:chgData name="Denis VAN STRIEN" userId="a52e755e-1bc8-48a9-bf4c-5a457e9d7538" providerId="ADAL" clId="{7A6761D3-1011-4C22-9B54-962F611FFE61}" dt="2025-03-05T09:58:29.767" v="1" actId="20577"/>
        <pc:sldMkLst>
          <pc:docMk/>
          <pc:sldMk cId="1077723862" sldId="2076138026"/>
        </pc:sldMkLst>
        <pc:spChg chg="mod">
          <ac:chgData name="Denis VAN STRIEN" userId="a52e755e-1bc8-48a9-bf4c-5a457e9d7538" providerId="ADAL" clId="{7A6761D3-1011-4C22-9B54-962F611FFE61}" dt="2025-03-05T09:58:29.767" v="1" actId="20577"/>
          <ac:spMkLst>
            <pc:docMk/>
            <pc:sldMk cId="1077723862" sldId="2076138026"/>
            <ac:spMk id="19" creationId="{2E9F96BB-79F2-ADD5-B06A-F08528F1D92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4A1C0-6109-4783-A83F-C810C7271C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4CE935A2-51C5-4BAE-855C-1925C276490A}">
      <dgm:prSet custT="1"/>
      <dgm:spPr>
        <a:solidFill>
          <a:srgbClr val="B03A88"/>
        </a:solidFill>
        <a:ln>
          <a:solidFill>
            <a:srgbClr val="B03A88"/>
          </a:solidFill>
        </a:ln>
      </dgm:spPr>
      <dgm:t>
        <a:bodyPr/>
        <a:lstStyle/>
        <a:p>
          <a:r>
            <a:rPr lang="fr-FR" sz="1800" b="1" dirty="0">
              <a:solidFill>
                <a:schemeClr val="bg1"/>
              </a:solidFill>
              <a:latin typeface="Garamond" panose="02020404030301010803" pitchFamily="18" charset="0"/>
            </a:rPr>
            <a:t>Doctrine traditionnelle du Conseil d’Etat</a:t>
          </a:r>
          <a:endParaRPr lang="fr-FR" sz="1800" dirty="0">
            <a:solidFill>
              <a:schemeClr val="bg1"/>
            </a:solidFill>
            <a:latin typeface="Garamond" panose="02020404030301010803" pitchFamily="18" charset="0"/>
          </a:endParaRPr>
        </a:p>
      </dgm:t>
    </dgm:pt>
    <dgm:pt modelId="{0EF21D05-DF68-4631-9C92-C0B3A64A50EF}" type="parTrans" cxnId="{71A315B3-00DC-4CA5-AAFC-C045A7C74A59}">
      <dgm:prSet/>
      <dgm:spPr/>
      <dgm:t>
        <a:bodyPr/>
        <a:lstStyle/>
        <a:p>
          <a:endParaRPr lang="fr-FR"/>
        </a:p>
      </dgm:t>
    </dgm:pt>
    <dgm:pt modelId="{408F739D-AF13-4014-8267-70E9E99431EA}" type="sibTrans" cxnId="{71A315B3-00DC-4CA5-AAFC-C045A7C74A59}">
      <dgm:prSet/>
      <dgm:spPr/>
      <dgm:t>
        <a:bodyPr/>
        <a:lstStyle/>
        <a:p>
          <a:endParaRPr lang="fr-FR"/>
        </a:p>
      </dgm:t>
    </dgm:pt>
    <dgm:pt modelId="{79886EB7-2812-4529-9E26-5FFD99CEA94A}">
      <dgm:prSet custT="1"/>
      <dgm:spPr>
        <a:solidFill>
          <a:schemeClr val="bg1">
            <a:alpha val="90000"/>
          </a:schemeClr>
        </a:solidFill>
      </dgm:spPr>
      <dgm:t>
        <a:bodyPr/>
        <a:lstStyle/>
        <a:p>
          <a:pPr>
            <a:buClr>
              <a:srgbClr val="B03A88"/>
            </a:buClr>
            <a:buSzPct val="80000"/>
            <a:buFont typeface="Wingdings" panose="05000000000000000000" pitchFamily="2" charset="2"/>
            <a:buChar char="q"/>
          </a:pPr>
          <a:r>
            <a:rPr lang="fr-FR" sz="1800" b="1" dirty="0">
              <a:latin typeface="Garamond" panose="02020404030301010803" pitchFamily="18" charset="0"/>
            </a:rPr>
            <a:t>Le Conseil d'État a jugé implicitement comme non significatif un écart inférieur à 20% (CE 3-7-2009 n° 301299)</a:t>
          </a:r>
          <a:endParaRPr lang="fr-FR" sz="1800" dirty="0">
            <a:latin typeface="Garamond" panose="02020404030301010803" pitchFamily="18" charset="0"/>
          </a:endParaRPr>
        </a:p>
      </dgm:t>
    </dgm:pt>
    <dgm:pt modelId="{36E3FFC9-DA39-42E1-9C83-16C976EF8412}" type="parTrans" cxnId="{DEF8369E-283A-422D-AB09-FF15EDA70349}">
      <dgm:prSet/>
      <dgm:spPr/>
      <dgm:t>
        <a:bodyPr/>
        <a:lstStyle/>
        <a:p>
          <a:endParaRPr lang="fr-FR"/>
        </a:p>
      </dgm:t>
    </dgm:pt>
    <dgm:pt modelId="{1F68F17F-9B88-4C48-9968-6AFA8F17F06B}" type="sibTrans" cxnId="{DEF8369E-283A-422D-AB09-FF15EDA70349}">
      <dgm:prSet/>
      <dgm:spPr/>
      <dgm:t>
        <a:bodyPr/>
        <a:lstStyle/>
        <a:p>
          <a:endParaRPr lang="fr-FR"/>
        </a:p>
      </dgm:t>
    </dgm:pt>
    <dgm:pt modelId="{8366479A-3F1E-42A3-B68D-173DE1EF0639}">
      <dgm:prSet custT="1"/>
      <dgm:spPr>
        <a:solidFill>
          <a:schemeClr val="bg1">
            <a:alpha val="90000"/>
          </a:schemeClr>
        </a:solidFill>
      </dgm:spPr>
      <dgm:t>
        <a:bodyPr/>
        <a:lstStyle/>
        <a:p>
          <a:pPr>
            <a:buClr>
              <a:srgbClr val="B03A88"/>
            </a:buClr>
            <a:buSzPct val="80000"/>
          </a:pPr>
          <a:r>
            <a:rPr lang="fr-FR" sz="1600" dirty="0">
              <a:latin typeface="Garamond" panose="02020404030301010803" pitchFamily="18" charset="0"/>
            </a:rPr>
            <a:t>Dans un arrêt du 3 juillet 2009, le rapporteur public Laurent </a:t>
          </a:r>
          <a:r>
            <a:rPr lang="fr-FR" sz="1600" dirty="0" err="1">
              <a:latin typeface="Garamond" panose="02020404030301010803" pitchFamily="18" charset="0"/>
            </a:rPr>
            <a:t>Olléon</a:t>
          </a:r>
          <a:r>
            <a:rPr lang="fr-FR" sz="1600" dirty="0">
              <a:latin typeface="Garamond" panose="02020404030301010803" pitchFamily="18" charset="0"/>
            </a:rPr>
            <a:t> avait ouvertement considéré qu'un écart de moins de 20% entre le prix de transaction et la valeur vénale réelle estimée n'est pas significatif,</a:t>
          </a:r>
        </a:p>
      </dgm:t>
    </dgm:pt>
    <dgm:pt modelId="{EDB20B91-3EE9-4160-98CD-27BDD9632674}" type="parTrans" cxnId="{685AA8C6-215E-4F49-A256-91AE82F218FB}">
      <dgm:prSet/>
      <dgm:spPr/>
      <dgm:t>
        <a:bodyPr/>
        <a:lstStyle/>
        <a:p>
          <a:endParaRPr lang="fr-FR"/>
        </a:p>
      </dgm:t>
    </dgm:pt>
    <dgm:pt modelId="{04C67B4D-8A9C-4687-B969-95BED1531882}" type="sibTrans" cxnId="{685AA8C6-215E-4F49-A256-91AE82F218FB}">
      <dgm:prSet/>
      <dgm:spPr/>
      <dgm:t>
        <a:bodyPr/>
        <a:lstStyle/>
        <a:p>
          <a:endParaRPr lang="fr-FR"/>
        </a:p>
      </dgm:t>
    </dgm:pt>
    <dgm:pt modelId="{DAB567DF-B364-41BB-9BDE-54BC0825434B}">
      <dgm:prSet custT="1"/>
      <dgm:spPr>
        <a:solidFill>
          <a:srgbClr val="B03A88"/>
        </a:solidFill>
        <a:ln>
          <a:solidFill>
            <a:srgbClr val="B03A88"/>
          </a:solidFill>
        </a:ln>
      </dgm:spPr>
      <dgm:t>
        <a:bodyPr/>
        <a:lstStyle/>
        <a:p>
          <a:r>
            <a:rPr lang="fr-FR" sz="1800" b="1" dirty="0">
              <a:solidFill>
                <a:schemeClr val="bg1"/>
              </a:solidFill>
              <a:latin typeface="Garamond" panose="02020404030301010803" pitchFamily="18" charset="0"/>
            </a:rPr>
            <a:t>Nouvelle précision de la jurisprudence</a:t>
          </a:r>
          <a:endParaRPr lang="fr-FR" sz="1800" dirty="0">
            <a:solidFill>
              <a:schemeClr val="bg1"/>
            </a:solidFill>
            <a:latin typeface="Garamond" panose="02020404030301010803" pitchFamily="18" charset="0"/>
          </a:endParaRPr>
        </a:p>
      </dgm:t>
    </dgm:pt>
    <dgm:pt modelId="{2D270CDE-7B4E-4B90-BBF8-F989417EABAA}" type="parTrans" cxnId="{7E973637-C18C-4600-BBF5-DE5C69DAE80C}">
      <dgm:prSet/>
      <dgm:spPr/>
      <dgm:t>
        <a:bodyPr/>
        <a:lstStyle/>
        <a:p>
          <a:endParaRPr lang="fr-FR"/>
        </a:p>
      </dgm:t>
    </dgm:pt>
    <dgm:pt modelId="{FBDD1D5A-C9D6-45DA-A1D0-6841C5E1E9C4}" type="sibTrans" cxnId="{7E973637-C18C-4600-BBF5-DE5C69DAE80C}">
      <dgm:prSet/>
      <dgm:spPr/>
      <dgm:t>
        <a:bodyPr/>
        <a:lstStyle/>
        <a:p>
          <a:endParaRPr lang="fr-FR"/>
        </a:p>
      </dgm:t>
    </dgm:pt>
    <dgm:pt modelId="{1B9F3CAA-6725-4A86-8FBD-ECDAA7558911}">
      <dgm:prSet custT="1"/>
      <dgm:spPr>
        <a:solidFill>
          <a:schemeClr val="bg1">
            <a:alpha val="90000"/>
          </a:schemeClr>
        </a:solidFill>
      </dgm:spPr>
      <dgm:t>
        <a:bodyPr/>
        <a:lstStyle/>
        <a:p>
          <a:pPr>
            <a:buClr>
              <a:srgbClr val="B03A88"/>
            </a:buClr>
            <a:buSzPct val="80000"/>
            <a:buFont typeface="Wingdings" panose="05000000000000000000" pitchFamily="2" charset="2"/>
            <a:buChar char="q"/>
          </a:pPr>
          <a:r>
            <a:rPr lang="fr-FR" sz="1800" b="1" dirty="0">
              <a:latin typeface="Garamond" panose="02020404030301010803" pitchFamily="18" charset="0"/>
            </a:rPr>
            <a:t>Un pourcentage inférieur à 20% peut être retenu au vu de circonstances propres à la situation</a:t>
          </a:r>
          <a:endParaRPr lang="fr-FR" sz="1800" dirty="0">
            <a:latin typeface="Garamond" panose="02020404030301010803" pitchFamily="18" charset="0"/>
          </a:endParaRPr>
        </a:p>
      </dgm:t>
    </dgm:pt>
    <dgm:pt modelId="{03DA5884-5DAB-4E06-B30F-19885F661477}" type="parTrans" cxnId="{AA5203A4-C1C4-4FFC-B1D5-24A0D2B290BE}">
      <dgm:prSet/>
      <dgm:spPr/>
      <dgm:t>
        <a:bodyPr/>
        <a:lstStyle/>
        <a:p>
          <a:endParaRPr lang="fr-FR"/>
        </a:p>
      </dgm:t>
    </dgm:pt>
    <dgm:pt modelId="{1437F896-5000-431C-B8DD-FF9A695EFF73}" type="sibTrans" cxnId="{AA5203A4-C1C4-4FFC-B1D5-24A0D2B290BE}">
      <dgm:prSet/>
      <dgm:spPr/>
      <dgm:t>
        <a:bodyPr/>
        <a:lstStyle/>
        <a:p>
          <a:endParaRPr lang="fr-FR"/>
        </a:p>
      </dgm:t>
    </dgm:pt>
    <dgm:pt modelId="{CF1B519D-B778-41C7-956A-593D3ECA9489}">
      <dgm:prSet custT="1"/>
      <dgm:spPr/>
      <dgm:t>
        <a:bodyPr/>
        <a:lstStyle/>
        <a:p>
          <a:pPr>
            <a:buClr>
              <a:srgbClr val="B03A88"/>
            </a:buClr>
            <a:buSzPct val="80000"/>
          </a:pPr>
          <a:r>
            <a:rPr lang="fr-FR" sz="1600" dirty="0">
              <a:solidFill>
                <a:prstClr val="black">
                  <a:hueOff val="0"/>
                  <a:satOff val="0"/>
                  <a:lumOff val="0"/>
                  <a:alphaOff val="0"/>
                </a:prstClr>
              </a:solidFill>
              <a:latin typeface="Garamond" panose="02020404030301010803" pitchFamily="18" charset="0"/>
              <a:ea typeface="+mn-ea"/>
              <a:cs typeface="+mn-cs"/>
            </a:rPr>
            <a:t>CE 7 avril 2023 n°466247 : Cas d’une société facilement évaluable de nature à réduire les aléas inhérents à une évaluation de titres (actifs composés de titres de trésorerie…)</a:t>
          </a:r>
        </a:p>
      </dgm:t>
    </dgm:pt>
    <dgm:pt modelId="{BE3B2BC5-4709-4D26-BA29-DD255DC9BC92}" type="parTrans" cxnId="{1D161472-3BBF-4F26-958F-CB48B2110778}">
      <dgm:prSet/>
      <dgm:spPr/>
      <dgm:t>
        <a:bodyPr/>
        <a:lstStyle/>
        <a:p>
          <a:endParaRPr lang="fr-FR"/>
        </a:p>
      </dgm:t>
    </dgm:pt>
    <dgm:pt modelId="{9DB5FFBA-8A4F-4527-9F25-11322BCD8E75}" type="sibTrans" cxnId="{1D161472-3BBF-4F26-958F-CB48B2110778}">
      <dgm:prSet/>
      <dgm:spPr/>
      <dgm:t>
        <a:bodyPr/>
        <a:lstStyle/>
        <a:p>
          <a:endParaRPr lang="fr-FR"/>
        </a:p>
      </dgm:t>
    </dgm:pt>
    <dgm:pt modelId="{06A91D88-8FE7-4DAF-B746-73D7B87672BE}">
      <dgm:prSet custT="1"/>
      <dgm:spPr/>
      <dgm:t>
        <a:bodyPr/>
        <a:lstStyle/>
        <a:p>
          <a:pPr>
            <a:buClr>
              <a:srgbClr val="B03A88"/>
            </a:buClr>
            <a:buSzPct val="80000"/>
          </a:pPr>
          <a:r>
            <a:rPr lang="fr-FR" sz="1600" dirty="0">
              <a:solidFill>
                <a:prstClr val="black">
                  <a:hueOff val="0"/>
                  <a:satOff val="0"/>
                  <a:lumOff val="0"/>
                  <a:alphaOff val="0"/>
                </a:prstClr>
              </a:solidFill>
              <a:latin typeface="Garamond" panose="02020404030301010803" pitchFamily="18" charset="0"/>
              <a:ea typeface="+mn-ea"/>
              <a:cs typeface="+mn-cs"/>
            </a:rPr>
            <a:t>CE (na) 10-11-2022 n°462723 : Prix pratiqué de 85,47 €. Le TA avait considéré que le prix devait être de 106,2 € (soit un écart de 19,5%). Jugé significatif compte tenu du fait que la valorisation de 106,2 € était particulièrement prudente. </a:t>
          </a:r>
          <a:r>
            <a:rPr lang="fr-FR" sz="1600" b="1" dirty="0">
              <a:solidFill>
                <a:prstClr val="black">
                  <a:hueOff val="0"/>
                  <a:satOff val="0"/>
                  <a:lumOff val="0"/>
                  <a:alphaOff val="0"/>
                </a:prstClr>
              </a:solidFill>
              <a:latin typeface="Garamond" panose="02020404030301010803" pitchFamily="18" charset="0"/>
              <a:ea typeface="+mn-ea"/>
              <a:cs typeface="+mn-cs"/>
            </a:rPr>
            <a:t>Solution qui démontre que le seuil de 20% est un ordre de grandeur et non un permis de minorer.</a:t>
          </a:r>
        </a:p>
      </dgm:t>
    </dgm:pt>
    <dgm:pt modelId="{F2B68B20-A69A-4257-971F-0AF968AA65CC}" type="parTrans" cxnId="{DEB73BBE-CF79-44AB-B465-BF15E7C2EA94}">
      <dgm:prSet/>
      <dgm:spPr/>
      <dgm:t>
        <a:bodyPr/>
        <a:lstStyle/>
        <a:p>
          <a:endParaRPr lang="fr-FR"/>
        </a:p>
      </dgm:t>
    </dgm:pt>
    <dgm:pt modelId="{9893589C-3AA5-481E-BBB7-9B84A9010A40}" type="sibTrans" cxnId="{DEB73BBE-CF79-44AB-B465-BF15E7C2EA94}">
      <dgm:prSet/>
      <dgm:spPr/>
      <dgm:t>
        <a:bodyPr/>
        <a:lstStyle/>
        <a:p>
          <a:endParaRPr lang="fr-FR"/>
        </a:p>
      </dgm:t>
    </dgm:pt>
    <dgm:pt modelId="{C25770DB-28AD-4AAF-A3A2-C828791B2072}" type="pres">
      <dgm:prSet presAssocID="{5E24A1C0-6109-4783-A83F-C810C7271C6E}" presName="Name0" presStyleCnt="0">
        <dgm:presLayoutVars>
          <dgm:dir/>
          <dgm:animLvl val="lvl"/>
          <dgm:resizeHandles val="exact"/>
        </dgm:presLayoutVars>
      </dgm:prSet>
      <dgm:spPr/>
    </dgm:pt>
    <dgm:pt modelId="{E6596C85-C6F9-4561-8CFB-699C971ECA78}" type="pres">
      <dgm:prSet presAssocID="{4CE935A2-51C5-4BAE-855C-1925C276490A}" presName="composite" presStyleCnt="0"/>
      <dgm:spPr/>
    </dgm:pt>
    <dgm:pt modelId="{63C2964D-0F2C-469D-958D-287D01004CBD}" type="pres">
      <dgm:prSet presAssocID="{4CE935A2-51C5-4BAE-855C-1925C276490A}" presName="parTx" presStyleLbl="alignNode1" presStyleIdx="0" presStyleCnt="2">
        <dgm:presLayoutVars>
          <dgm:chMax val="0"/>
          <dgm:chPref val="0"/>
          <dgm:bulletEnabled val="1"/>
        </dgm:presLayoutVars>
      </dgm:prSet>
      <dgm:spPr/>
    </dgm:pt>
    <dgm:pt modelId="{A172C0DC-B260-4605-B482-35471B06CA91}" type="pres">
      <dgm:prSet presAssocID="{4CE935A2-51C5-4BAE-855C-1925C276490A}" presName="desTx" presStyleLbl="alignAccFollowNode1" presStyleIdx="0" presStyleCnt="2">
        <dgm:presLayoutVars>
          <dgm:bulletEnabled val="1"/>
        </dgm:presLayoutVars>
      </dgm:prSet>
      <dgm:spPr/>
    </dgm:pt>
    <dgm:pt modelId="{EC43C83D-ECD8-4576-B0E9-ED7CBAD4A2C0}" type="pres">
      <dgm:prSet presAssocID="{408F739D-AF13-4014-8267-70E9E99431EA}" presName="space" presStyleCnt="0"/>
      <dgm:spPr/>
    </dgm:pt>
    <dgm:pt modelId="{9E250C6C-7724-4281-96F9-6553F37A95F3}" type="pres">
      <dgm:prSet presAssocID="{DAB567DF-B364-41BB-9BDE-54BC0825434B}" presName="composite" presStyleCnt="0"/>
      <dgm:spPr/>
    </dgm:pt>
    <dgm:pt modelId="{162E6413-2F59-434D-AE68-8B47D5A46D58}" type="pres">
      <dgm:prSet presAssocID="{DAB567DF-B364-41BB-9BDE-54BC0825434B}" presName="parTx" presStyleLbl="alignNode1" presStyleIdx="1" presStyleCnt="2">
        <dgm:presLayoutVars>
          <dgm:chMax val="0"/>
          <dgm:chPref val="0"/>
          <dgm:bulletEnabled val="1"/>
        </dgm:presLayoutVars>
      </dgm:prSet>
      <dgm:spPr/>
    </dgm:pt>
    <dgm:pt modelId="{B4F6C3EC-0AE1-4B40-8AA2-EFE91969B138}" type="pres">
      <dgm:prSet presAssocID="{DAB567DF-B364-41BB-9BDE-54BC0825434B}" presName="desTx" presStyleLbl="alignAccFollowNode1" presStyleIdx="1" presStyleCnt="2">
        <dgm:presLayoutVars>
          <dgm:bulletEnabled val="1"/>
        </dgm:presLayoutVars>
      </dgm:prSet>
      <dgm:spPr/>
    </dgm:pt>
  </dgm:ptLst>
  <dgm:cxnLst>
    <dgm:cxn modelId="{B5AC3E0A-04B3-4025-8DBA-CAE3BD291984}" type="presOf" srcId="{1B9F3CAA-6725-4A86-8FBD-ECDAA7558911}" destId="{B4F6C3EC-0AE1-4B40-8AA2-EFE91969B138}" srcOrd="0" destOrd="0" presId="urn:microsoft.com/office/officeart/2005/8/layout/hList1"/>
    <dgm:cxn modelId="{6C76CC0A-2DA5-432E-8304-25C703ECFAED}" type="presOf" srcId="{8366479A-3F1E-42A3-B68D-173DE1EF0639}" destId="{A172C0DC-B260-4605-B482-35471B06CA91}" srcOrd="0" destOrd="1" presId="urn:microsoft.com/office/officeart/2005/8/layout/hList1"/>
    <dgm:cxn modelId="{3433C620-3348-4CE4-BA81-582834D174AE}" type="presOf" srcId="{CF1B519D-B778-41C7-956A-593D3ECA9489}" destId="{B4F6C3EC-0AE1-4B40-8AA2-EFE91969B138}" srcOrd="0" destOrd="1" presId="urn:microsoft.com/office/officeart/2005/8/layout/hList1"/>
    <dgm:cxn modelId="{7E973637-C18C-4600-BBF5-DE5C69DAE80C}" srcId="{5E24A1C0-6109-4783-A83F-C810C7271C6E}" destId="{DAB567DF-B364-41BB-9BDE-54BC0825434B}" srcOrd="1" destOrd="0" parTransId="{2D270CDE-7B4E-4B90-BBF8-F989417EABAA}" sibTransId="{FBDD1D5A-C9D6-45DA-A1D0-6841C5E1E9C4}"/>
    <dgm:cxn modelId="{1D161472-3BBF-4F26-958F-CB48B2110778}" srcId="{1B9F3CAA-6725-4A86-8FBD-ECDAA7558911}" destId="{CF1B519D-B778-41C7-956A-593D3ECA9489}" srcOrd="0" destOrd="0" parTransId="{BE3B2BC5-4709-4D26-BA29-DD255DC9BC92}" sibTransId="{9DB5FFBA-8A4F-4527-9F25-11322BCD8E75}"/>
    <dgm:cxn modelId="{DAFF6B81-1729-48B5-A713-3B26749275F2}" type="presOf" srcId="{5E24A1C0-6109-4783-A83F-C810C7271C6E}" destId="{C25770DB-28AD-4AAF-A3A2-C828791B2072}" srcOrd="0" destOrd="0" presId="urn:microsoft.com/office/officeart/2005/8/layout/hList1"/>
    <dgm:cxn modelId="{3D4F5C85-0CB7-4A30-BDBE-D624D786C6D0}" type="presOf" srcId="{79886EB7-2812-4529-9E26-5FFD99CEA94A}" destId="{A172C0DC-B260-4605-B482-35471B06CA91}" srcOrd="0" destOrd="0" presId="urn:microsoft.com/office/officeart/2005/8/layout/hList1"/>
    <dgm:cxn modelId="{DEF8369E-283A-422D-AB09-FF15EDA70349}" srcId="{4CE935A2-51C5-4BAE-855C-1925C276490A}" destId="{79886EB7-2812-4529-9E26-5FFD99CEA94A}" srcOrd="0" destOrd="0" parTransId="{36E3FFC9-DA39-42E1-9C83-16C976EF8412}" sibTransId="{1F68F17F-9B88-4C48-9968-6AFA8F17F06B}"/>
    <dgm:cxn modelId="{AA5203A4-C1C4-4FFC-B1D5-24A0D2B290BE}" srcId="{DAB567DF-B364-41BB-9BDE-54BC0825434B}" destId="{1B9F3CAA-6725-4A86-8FBD-ECDAA7558911}" srcOrd="0" destOrd="0" parTransId="{03DA5884-5DAB-4E06-B30F-19885F661477}" sibTransId="{1437F896-5000-431C-B8DD-FF9A695EFF73}"/>
    <dgm:cxn modelId="{0C4A18AC-F755-47B7-B6B3-3CB25E1C4F9B}" type="presOf" srcId="{4CE935A2-51C5-4BAE-855C-1925C276490A}" destId="{63C2964D-0F2C-469D-958D-287D01004CBD}" srcOrd="0" destOrd="0" presId="urn:microsoft.com/office/officeart/2005/8/layout/hList1"/>
    <dgm:cxn modelId="{71A315B3-00DC-4CA5-AAFC-C045A7C74A59}" srcId="{5E24A1C0-6109-4783-A83F-C810C7271C6E}" destId="{4CE935A2-51C5-4BAE-855C-1925C276490A}" srcOrd="0" destOrd="0" parTransId="{0EF21D05-DF68-4631-9C92-C0B3A64A50EF}" sibTransId="{408F739D-AF13-4014-8267-70E9E99431EA}"/>
    <dgm:cxn modelId="{DEB73BBE-CF79-44AB-B465-BF15E7C2EA94}" srcId="{1B9F3CAA-6725-4A86-8FBD-ECDAA7558911}" destId="{06A91D88-8FE7-4DAF-B746-73D7B87672BE}" srcOrd="1" destOrd="0" parTransId="{F2B68B20-A69A-4257-971F-0AF968AA65CC}" sibTransId="{9893589C-3AA5-481E-BBB7-9B84A9010A40}"/>
    <dgm:cxn modelId="{685AA8C6-215E-4F49-A256-91AE82F218FB}" srcId="{79886EB7-2812-4529-9E26-5FFD99CEA94A}" destId="{8366479A-3F1E-42A3-B68D-173DE1EF0639}" srcOrd="0" destOrd="0" parTransId="{EDB20B91-3EE9-4160-98CD-27BDD9632674}" sibTransId="{04C67B4D-8A9C-4687-B969-95BED1531882}"/>
    <dgm:cxn modelId="{C1F6DEE8-466E-4432-A498-45B803ACD9C7}" type="presOf" srcId="{DAB567DF-B364-41BB-9BDE-54BC0825434B}" destId="{162E6413-2F59-434D-AE68-8B47D5A46D58}" srcOrd="0" destOrd="0" presId="urn:microsoft.com/office/officeart/2005/8/layout/hList1"/>
    <dgm:cxn modelId="{9364C6F2-30C4-4F9D-9739-8DC794491813}" type="presOf" srcId="{06A91D88-8FE7-4DAF-B746-73D7B87672BE}" destId="{B4F6C3EC-0AE1-4B40-8AA2-EFE91969B138}" srcOrd="0" destOrd="2" presId="urn:microsoft.com/office/officeart/2005/8/layout/hList1"/>
    <dgm:cxn modelId="{0A1A1313-6BE0-499A-9C1C-3E1C95F78470}" type="presParOf" srcId="{C25770DB-28AD-4AAF-A3A2-C828791B2072}" destId="{E6596C85-C6F9-4561-8CFB-699C971ECA78}" srcOrd="0" destOrd="0" presId="urn:microsoft.com/office/officeart/2005/8/layout/hList1"/>
    <dgm:cxn modelId="{D8911F56-75F2-4D9F-AB8E-E458F98F4CBE}" type="presParOf" srcId="{E6596C85-C6F9-4561-8CFB-699C971ECA78}" destId="{63C2964D-0F2C-469D-958D-287D01004CBD}" srcOrd="0" destOrd="0" presId="urn:microsoft.com/office/officeart/2005/8/layout/hList1"/>
    <dgm:cxn modelId="{2CAB44D2-2B16-4150-B41A-144BF34E757E}" type="presParOf" srcId="{E6596C85-C6F9-4561-8CFB-699C971ECA78}" destId="{A172C0DC-B260-4605-B482-35471B06CA91}" srcOrd="1" destOrd="0" presId="urn:microsoft.com/office/officeart/2005/8/layout/hList1"/>
    <dgm:cxn modelId="{E1AEEBDC-2960-4B9B-982C-A4E8E865BCC1}" type="presParOf" srcId="{C25770DB-28AD-4AAF-A3A2-C828791B2072}" destId="{EC43C83D-ECD8-4576-B0E9-ED7CBAD4A2C0}" srcOrd="1" destOrd="0" presId="urn:microsoft.com/office/officeart/2005/8/layout/hList1"/>
    <dgm:cxn modelId="{4F797638-6AF1-4FBF-8CA9-2E95C34D6D19}" type="presParOf" srcId="{C25770DB-28AD-4AAF-A3A2-C828791B2072}" destId="{9E250C6C-7724-4281-96F9-6553F37A95F3}" srcOrd="2" destOrd="0" presId="urn:microsoft.com/office/officeart/2005/8/layout/hList1"/>
    <dgm:cxn modelId="{E91E9E35-4CE9-419C-B5E3-95C0D420F5DF}" type="presParOf" srcId="{9E250C6C-7724-4281-96F9-6553F37A95F3}" destId="{162E6413-2F59-434D-AE68-8B47D5A46D58}" srcOrd="0" destOrd="0" presId="urn:microsoft.com/office/officeart/2005/8/layout/hList1"/>
    <dgm:cxn modelId="{75BC5002-3620-4933-ACEA-C013E11F86B6}" type="presParOf" srcId="{9E250C6C-7724-4281-96F9-6553F37A95F3}" destId="{B4F6C3EC-0AE1-4B40-8AA2-EFE91969B1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2964D-0F2C-469D-958D-287D01004CBD}">
      <dsp:nvSpPr>
        <dsp:cNvPr id="0" name=""/>
        <dsp:cNvSpPr/>
      </dsp:nvSpPr>
      <dsp:spPr>
        <a:xfrm>
          <a:off x="46" y="8068"/>
          <a:ext cx="4424763" cy="979200"/>
        </a:xfrm>
        <a:prstGeom prst="rect">
          <a:avLst/>
        </a:prstGeom>
        <a:solidFill>
          <a:srgbClr val="B03A88"/>
        </a:solidFill>
        <a:ln w="25400" cap="flat" cmpd="sng" algn="ctr">
          <a:solidFill>
            <a:srgbClr val="B03A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latin typeface="Garamond" panose="02020404030301010803" pitchFamily="18" charset="0"/>
            </a:rPr>
            <a:t>Doctrine traditionnelle du Conseil d’Etat</a:t>
          </a:r>
          <a:endParaRPr lang="fr-FR" sz="1800" kern="1200" dirty="0">
            <a:solidFill>
              <a:schemeClr val="bg1"/>
            </a:solidFill>
            <a:latin typeface="Garamond" panose="02020404030301010803" pitchFamily="18" charset="0"/>
          </a:endParaRPr>
        </a:p>
      </dsp:txBody>
      <dsp:txXfrm>
        <a:off x="46" y="8068"/>
        <a:ext cx="4424763" cy="979200"/>
      </dsp:txXfrm>
    </dsp:sp>
    <dsp:sp modelId="{A172C0DC-B260-4605-B482-35471B06CA91}">
      <dsp:nvSpPr>
        <dsp:cNvPr id="0" name=""/>
        <dsp:cNvSpPr/>
      </dsp:nvSpPr>
      <dsp:spPr>
        <a:xfrm>
          <a:off x="46" y="987268"/>
          <a:ext cx="4424763" cy="3511541"/>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rgbClr val="B03A88"/>
            </a:buClr>
            <a:buSzPct val="80000"/>
            <a:buFont typeface="Wingdings" panose="05000000000000000000" pitchFamily="2" charset="2"/>
            <a:buChar char="q"/>
          </a:pPr>
          <a:r>
            <a:rPr lang="fr-FR" sz="1800" b="1" kern="1200" dirty="0">
              <a:latin typeface="Garamond" panose="02020404030301010803" pitchFamily="18" charset="0"/>
            </a:rPr>
            <a:t>Le Conseil d'État a jugé implicitement comme non significatif un écart inférieur à 20% (CE 3-7-2009 n° 301299)</a:t>
          </a:r>
          <a:endParaRPr lang="fr-FR" sz="1800" kern="1200" dirty="0">
            <a:latin typeface="Garamond" panose="02020404030301010803" pitchFamily="18" charset="0"/>
          </a:endParaRPr>
        </a:p>
        <a:p>
          <a:pPr marL="342900" lvl="2" indent="-171450" algn="l" defTabSz="711200">
            <a:lnSpc>
              <a:spcPct val="90000"/>
            </a:lnSpc>
            <a:spcBef>
              <a:spcPct val="0"/>
            </a:spcBef>
            <a:spcAft>
              <a:spcPct val="15000"/>
            </a:spcAft>
            <a:buClr>
              <a:srgbClr val="B03A88"/>
            </a:buClr>
            <a:buSzPct val="80000"/>
            <a:buChar char="•"/>
          </a:pPr>
          <a:r>
            <a:rPr lang="fr-FR" sz="1600" kern="1200" dirty="0">
              <a:latin typeface="Garamond" panose="02020404030301010803" pitchFamily="18" charset="0"/>
            </a:rPr>
            <a:t>Dans un arrêt du 3 juillet 2009, le rapporteur public Laurent </a:t>
          </a:r>
          <a:r>
            <a:rPr lang="fr-FR" sz="1600" kern="1200" dirty="0" err="1">
              <a:latin typeface="Garamond" panose="02020404030301010803" pitchFamily="18" charset="0"/>
            </a:rPr>
            <a:t>Olléon</a:t>
          </a:r>
          <a:r>
            <a:rPr lang="fr-FR" sz="1600" kern="1200" dirty="0">
              <a:latin typeface="Garamond" panose="02020404030301010803" pitchFamily="18" charset="0"/>
            </a:rPr>
            <a:t> avait ouvertement considéré qu'un écart de moins de 20% entre le prix de transaction et la valeur vénale réelle estimée n'est pas significatif,</a:t>
          </a:r>
        </a:p>
      </dsp:txBody>
      <dsp:txXfrm>
        <a:off x="46" y="987268"/>
        <a:ext cx="4424763" cy="3511541"/>
      </dsp:txXfrm>
    </dsp:sp>
    <dsp:sp modelId="{162E6413-2F59-434D-AE68-8B47D5A46D58}">
      <dsp:nvSpPr>
        <dsp:cNvPr id="0" name=""/>
        <dsp:cNvSpPr/>
      </dsp:nvSpPr>
      <dsp:spPr>
        <a:xfrm>
          <a:off x="5044276" y="8068"/>
          <a:ext cx="4424763" cy="979200"/>
        </a:xfrm>
        <a:prstGeom prst="rect">
          <a:avLst/>
        </a:prstGeom>
        <a:solidFill>
          <a:srgbClr val="B03A88"/>
        </a:solidFill>
        <a:ln w="25400" cap="flat" cmpd="sng" algn="ctr">
          <a:solidFill>
            <a:srgbClr val="B03A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latin typeface="Garamond" panose="02020404030301010803" pitchFamily="18" charset="0"/>
            </a:rPr>
            <a:t>Nouvelle précision de la jurisprudence</a:t>
          </a:r>
          <a:endParaRPr lang="fr-FR" sz="1800" kern="1200" dirty="0">
            <a:solidFill>
              <a:schemeClr val="bg1"/>
            </a:solidFill>
            <a:latin typeface="Garamond" panose="02020404030301010803" pitchFamily="18" charset="0"/>
          </a:endParaRPr>
        </a:p>
      </dsp:txBody>
      <dsp:txXfrm>
        <a:off x="5044276" y="8068"/>
        <a:ext cx="4424763" cy="979200"/>
      </dsp:txXfrm>
    </dsp:sp>
    <dsp:sp modelId="{B4F6C3EC-0AE1-4B40-8AA2-EFE91969B138}">
      <dsp:nvSpPr>
        <dsp:cNvPr id="0" name=""/>
        <dsp:cNvSpPr/>
      </dsp:nvSpPr>
      <dsp:spPr>
        <a:xfrm>
          <a:off x="5044276" y="987268"/>
          <a:ext cx="4424763" cy="3511541"/>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rgbClr val="B03A88"/>
            </a:buClr>
            <a:buSzPct val="80000"/>
            <a:buFont typeface="Wingdings" panose="05000000000000000000" pitchFamily="2" charset="2"/>
            <a:buChar char="q"/>
          </a:pPr>
          <a:r>
            <a:rPr lang="fr-FR" sz="1800" b="1" kern="1200" dirty="0">
              <a:latin typeface="Garamond" panose="02020404030301010803" pitchFamily="18" charset="0"/>
            </a:rPr>
            <a:t>Un pourcentage inférieur à 20% peut être retenu au vu de circonstances propres à la situation</a:t>
          </a:r>
          <a:endParaRPr lang="fr-FR" sz="1800" kern="1200" dirty="0">
            <a:latin typeface="Garamond" panose="02020404030301010803" pitchFamily="18" charset="0"/>
          </a:endParaRPr>
        </a:p>
        <a:p>
          <a:pPr marL="342900" lvl="2" indent="-171450" algn="l" defTabSz="711200">
            <a:lnSpc>
              <a:spcPct val="90000"/>
            </a:lnSpc>
            <a:spcBef>
              <a:spcPct val="0"/>
            </a:spcBef>
            <a:spcAft>
              <a:spcPct val="15000"/>
            </a:spcAft>
            <a:buClr>
              <a:srgbClr val="B03A88"/>
            </a:buClr>
            <a:buSzPct val="80000"/>
            <a:buChar char="•"/>
          </a:pPr>
          <a:r>
            <a:rPr lang="fr-FR" sz="1600" kern="1200" dirty="0">
              <a:solidFill>
                <a:prstClr val="black">
                  <a:hueOff val="0"/>
                  <a:satOff val="0"/>
                  <a:lumOff val="0"/>
                  <a:alphaOff val="0"/>
                </a:prstClr>
              </a:solidFill>
              <a:latin typeface="Garamond" panose="02020404030301010803" pitchFamily="18" charset="0"/>
              <a:ea typeface="+mn-ea"/>
              <a:cs typeface="+mn-cs"/>
            </a:rPr>
            <a:t>CE 7 avril 2023 n°466247 : Cas d’une société facilement évaluable de nature à réduire les aléas inhérents à une évaluation de titres (actifs composés de titres de trésorerie…)</a:t>
          </a:r>
        </a:p>
        <a:p>
          <a:pPr marL="342900" lvl="2" indent="-171450" algn="l" defTabSz="711200">
            <a:lnSpc>
              <a:spcPct val="90000"/>
            </a:lnSpc>
            <a:spcBef>
              <a:spcPct val="0"/>
            </a:spcBef>
            <a:spcAft>
              <a:spcPct val="15000"/>
            </a:spcAft>
            <a:buClr>
              <a:srgbClr val="B03A88"/>
            </a:buClr>
            <a:buSzPct val="80000"/>
            <a:buChar char="•"/>
          </a:pPr>
          <a:r>
            <a:rPr lang="fr-FR" sz="1600" kern="1200" dirty="0">
              <a:solidFill>
                <a:prstClr val="black">
                  <a:hueOff val="0"/>
                  <a:satOff val="0"/>
                  <a:lumOff val="0"/>
                  <a:alphaOff val="0"/>
                </a:prstClr>
              </a:solidFill>
              <a:latin typeface="Garamond" panose="02020404030301010803" pitchFamily="18" charset="0"/>
              <a:ea typeface="+mn-ea"/>
              <a:cs typeface="+mn-cs"/>
            </a:rPr>
            <a:t>CE (na) 10-11-2022 n°462723 : Prix pratiqué de 85,47 €. Le TA avait considéré que le prix devait être de 106,2 € (soit un écart de 19,5%). Jugé significatif compte tenu du fait que la valorisation de 106,2 € était particulièrement prudente. </a:t>
          </a:r>
          <a:r>
            <a:rPr lang="fr-FR" sz="1600" b="1" kern="1200" dirty="0">
              <a:solidFill>
                <a:prstClr val="black">
                  <a:hueOff val="0"/>
                  <a:satOff val="0"/>
                  <a:lumOff val="0"/>
                  <a:alphaOff val="0"/>
                </a:prstClr>
              </a:solidFill>
              <a:latin typeface="Garamond" panose="02020404030301010803" pitchFamily="18" charset="0"/>
              <a:ea typeface="+mn-ea"/>
              <a:cs typeface="+mn-cs"/>
            </a:rPr>
            <a:t>Solution qui démontre que le seuil de 20% est un ordre de grandeur et non un permis de minorer.</a:t>
          </a:r>
        </a:p>
      </dsp:txBody>
      <dsp:txXfrm>
        <a:off x="5044276" y="987268"/>
        <a:ext cx="4424763" cy="35115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D1CDC9-08BE-C46A-8DEA-8936CDFE3B84}"/>
              </a:ext>
            </a:extLst>
          </p:cNvPr>
          <p:cNvSpPr>
            <a:spLocks noGrp="1"/>
          </p:cNvSpPr>
          <p:nvPr>
            <p:ph type="hdr" sz="quarter"/>
          </p:nvPr>
        </p:nvSpPr>
        <p:spPr>
          <a:xfrm>
            <a:off x="1" y="1"/>
            <a:ext cx="2919413" cy="495300"/>
          </a:xfrm>
          <a:prstGeom prst="rect">
            <a:avLst/>
          </a:prstGeom>
        </p:spPr>
        <p:txBody>
          <a:bodyPr vert="horz" lIns="91431" tIns="45715" rIns="91431" bIns="45715"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77AC344-4225-F6D9-9C98-29087629B463}"/>
              </a:ext>
            </a:extLst>
          </p:cNvPr>
          <p:cNvSpPr>
            <a:spLocks noGrp="1"/>
          </p:cNvSpPr>
          <p:nvPr>
            <p:ph type="dt" sz="quarter" idx="1"/>
          </p:nvPr>
        </p:nvSpPr>
        <p:spPr>
          <a:xfrm>
            <a:off x="3814763" y="1"/>
            <a:ext cx="2919412" cy="495300"/>
          </a:xfrm>
          <a:prstGeom prst="rect">
            <a:avLst/>
          </a:prstGeom>
        </p:spPr>
        <p:txBody>
          <a:bodyPr vert="horz" lIns="91431" tIns="45715" rIns="91431" bIns="45715" rtlCol="0"/>
          <a:lstStyle>
            <a:lvl1pPr algn="r">
              <a:defRPr sz="1200"/>
            </a:lvl1pPr>
          </a:lstStyle>
          <a:p>
            <a:fld id="{72D8874B-EA85-4A61-9102-03E321A07E54}" type="datetimeFigureOut">
              <a:rPr lang="fr-FR" smtClean="0"/>
              <a:t>05/03/2025</a:t>
            </a:fld>
            <a:endParaRPr lang="fr-FR"/>
          </a:p>
        </p:txBody>
      </p:sp>
      <p:sp>
        <p:nvSpPr>
          <p:cNvPr id="4" name="Espace réservé du pied de page 3">
            <a:extLst>
              <a:ext uri="{FF2B5EF4-FFF2-40B4-BE49-F238E27FC236}">
                <a16:creationId xmlns:a16="http://schemas.microsoft.com/office/drawing/2014/main" id="{9A52A46A-181A-485B-C99F-11023F087DD6}"/>
              </a:ext>
            </a:extLst>
          </p:cNvPr>
          <p:cNvSpPr>
            <a:spLocks noGrp="1"/>
          </p:cNvSpPr>
          <p:nvPr>
            <p:ph type="ftr" sz="quarter" idx="2"/>
          </p:nvPr>
        </p:nvSpPr>
        <p:spPr>
          <a:xfrm>
            <a:off x="1" y="9371013"/>
            <a:ext cx="2919413" cy="495300"/>
          </a:xfrm>
          <a:prstGeom prst="rect">
            <a:avLst/>
          </a:prstGeom>
        </p:spPr>
        <p:txBody>
          <a:bodyPr vert="horz" lIns="91431" tIns="45715" rIns="91431" bIns="45715"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7CCC1B-B7C2-EB42-D849-D72DD23C24E7}"/>
              </a:ext>
            </a:extLst>
          </p:cNvPr>
          <p:cNvSpPr>
            <a:spLocks noGrp="1"/>
          </p:cNvSpPr>
          <p:nvPr>
            <p:ph type="sldNum" sz="quarter" idx="3"/>
          </p:nvPr>
        </p:nvSpPr>
        <p:spPr>
          <a:xfrm>
            <a:off x="3814763" y="9371013"/>
            <a:ext cx="2919412" cy="495300"/>
          </a:xfrm>
          <a:prstGeom prst="rect">
            <a:avLst/>
          </a:prstGeom>
        </p:spPr>
        <p:txBody>
          <a:bodyPr vert="horz" lIns="91431" tIns="45715" rIns="91431" bIns="45715" rtlCol="0" anchor="b"/>
          <a:lstStyle>
            <a:lvl1pPr algn="r">
              <a:defRPr sz="1200"/>
            </a:lvl1pPr>
          </a:lstStyle>
          <a:p>
            <a:fld id="{4C74C881-728F-4D7A-B082-01D49D344660}" type="slidenum">
              <a:rPr lang="fr-FR" smtClean="0"/>
              <a:t>‹N°›</a:t>
            </a:fld>
            <a:endParaRPr lang="fr-FR"/>
          </a:p>
        </p:txBody>
      </p:sp>
    </p:spTree>
    <p:extLst>
      <p:ext uri="{BB962C8B-B14F-4D97-AF65-F5344CB8AC3E}">
        <p14:creationId xmlns:p14="http://schemas.microsoft.com/office/powerpoint/2010/main" val="23887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1" cy="495029"/>
          </a:xfrm>
          <a:prstGeom prst="rect">
            <a:avLst/>
          </a:prstGeom>
        </p:spPr>
        <p:txBody>
          <a:bodyPr vert="horz" lIns="91431" tIns="45715" rIns="91431" bIns="45715" rtlCol="0"/>
          <a:lstStyle>
            <a:lvl1pPr algn="l">
              <a:defRPr sz="1200"/>
            </a:lvl1pPr>
          </a:lstStyle>
          <a:p>
            <a:endParaRPr lang="fr-FR" dirty="0"/>
          </a:p>
        </p:txBody>
      </p:sp>
      <p:sp>
        <p:nvSpPr>
          <p:cNvPr id="3" name="Espace réservé de la date 2"/>
          <p:cNvSpPr>
            <a:spLocks noGrp="1"/>
          </p:cNvSpPr>
          <p:nvPr>
            <p:ph type="dt" idx="1"/>
          </p:nvPr>
        </p:nvSpPr>
        <p:spPr>
          <a:xfrm>
            <a:off x="3815374" y="0"/>
            <a:ext cx="2918831" cy="495029"/>
          </a:xfrm>
          <a:prstGeom prst="rect">
            <a:avLst/>
          </a:prstGeom>
        </p:spPr>
        <p:txBody>
          <a:bodyPr vert="horz" lIns="91431" tIns="45715" rIns="91431" bIns="45715" rtlCol="0"/>
          <a:lstStyle>
            <a:lvl1pPr algn="r">
              <a:defRPr sz="1200"/>
            </a:lvl1pPr>
          </a:lstStyle>
          <a:p>
            <a:fld id="{69E4DC71-7A0E-C64D-9226-96D9C06A88C5}" type="datetimeFigureOut">
              <a:rPr lang="fr-FR" smtClean="0"/>
              <a:t>05/03/2025</a:t>
            </a:fld>
            <a:endParaRPr lang="fr-FR" dirty="0"/>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1" tIns="45715" rIns="91431" bIns="45715" rtlCol="0" anchor="ctr"/>
          <a:lstStyle/>
          <a:p>
            <a:endParaRPr lang="fr-FR" dirty="0"/>
          </a:p>
        </p:txBody>
      </p:sp>
      <p:sp>
        <p:nvSpPr>
          <p:cNvPr id="5" name="Espace réservé des notes 4"/>
          <p:cNvSpPr>
            <a:spLocks noGrp="1"/>
          </p:cNvSpPr>
          <p:nvPr>
            <p:ph type="body" sz="quarter" idx="3"/>
          </p:nvPr>
        </p:nvSpPr>
        <p:spPr>
          <a:xfrm>
            <a:off x="673577" y="4748164"/>
            <a:ext cx="5388610" cy="3884861"/>
          </a:xfrm>
          <a:prstGeom prst="rect">
            <a:avLst/>
          </a:prstGeom>
        </p:spPr>
        <p:txBody>
          <a:bodyPr vert="horz" lIns="91431" tIns="45715" rIns="91431" bIns="4571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1286"/>
            <a:ext cx="2918831" cy="495028"/>
          </a:xfrm>
          <a:prstGeom prst="rect">
            <a:avLst/>
          </a:prstGeom>
        </p:spPr>
        <p:txBody>
          <a:bodyPr vert="horz" lIns="91431" tIns="45715" rIns="91431" bIns="45715"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5374" y="9371286"/>
            <a:ext cx="2918831" cy="495028"/>
          </a:xfrm>
          <a:prstGeom prst="rect">
            <a:avLst/>
          </a:prstGeom>
        </p:spPr>
        <p:txBody>
          <a:bodyPr vert="horz" lIns="91431" tIns="45715" rIns="91431" bIns="45715" rtlCol="0" anchor="b"/>
          <a:lstStyle>
            <a:lvl1pPr algn="r">
              <a:defRPr sz="1200"/>
            </a:lvl1pPr>
          </a:lstStyle>
          <a:p>
            <a:fld id="{1210416F-7D63-544B-AA3D-0B4B7A89F9E8}" type="slidenum">
              <a:rPr lang="fr-FR" smtClean="0"/>
              <a:t>‹N°›</a:t>
            </a:fld>
            <a:endParaRPr lang="fr-FR" dirty="0"/>
          </a:p>
        </p:txBody>
      </p:sp>
    </p:spTree>
    <p:extLst>
      <p:ext uri="{BB962C8B-B14F-4D97-AF65-F5344CB8AC3E}">
        <p14:creationId xmlns:p14="http://schemas.microsoft.com/office/powerpoint/2010/main" val="227893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210416F-7D63-544B-AA3D-0B4B7A89F9E8}" type="slidenum">
              <a:rPr lang="fr-FR" smtClean="0"/>
              <a:t>2</a:t>
            </a:fld>
            <a:endParaRPr lang="fr-FR" dirty="0"/>
          </a:p>
        </p:txBody>
      </p:sp>
    </p:spTree>
    <p:extLst>
      <p:ext uri="{BB962C8B-B14F-4D97-AF65-F5344CB8AC3E}">
        <p14:creationId xmlns:p14="http://schemas.microsoft.com/office/powerpoint/2010/main" val="402518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210416F-7D63-544B-AA3D-0B4B7A89F9E8}" type="slidenum">
              <a:rPr lang="fr-FR" smtClean="0"/>
              <a:t>11</a:t>
            </a:fld>
            <a:endParaRPr lang="fr-FR" dirty="0"/>
          </a:p>
        </p:txBody>
      </p:sp>
    </p:spTree>
    <p:extLst>
      <p:ext uri="{BB962C8B-B14F-4D97-AF65-F5344CB8AC3E}">
        <p14:creationId xmlns:p14="http://schemas.microsoft.com/office/powerpoint/2010/main" val="182264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83510-CD3C-3614-B08F-3BFC100BAA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A4279C-381F-87FA-E43A-5CA7F3CABF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185B0D-CBFF-BDE7-6E6B-768A3EEFF80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CA36C1E-1575-6474-3528-C47C918B81C5}"/>
              </a:ext>
            </a:extLst>
          </p:cNvPr>
          <p:cNvSpPr>
            <a:spLocks noGrp="1"/>
          </p:cNvSpPr>
          <p:nvPr>
            <p:ph type="sldNum" sz="quarter" idx="5"/>
          </p:nvPr>
        </p:nvSpPr>
        <p:spPr/>
        <p:txBody>
          <a:bodyPr/>
          <a:lstStyle/>
          <a:p>
            <a:fld id="{1210416F-7D63-544B-AA3D-0B4B7A89F9E8}" type="slidenum">
              <a:rPr lang="fr-FR" smtClean="0"/>
              <a:t>12</a:t>
            </a:fld>
            <a:endParaRPr lang="fr-FR" dirty="0"/>
          </a:p>
        </p:txBody>
      </p:sp>
    </p:spTree>
    <p:extLst>
      <p:ext uri="{BB962C8B-B14F-4D97-AF65-F5344CB8AC3E}">
        <p14:creationId xmlns:p14="http://schemas.microsoft.com/office/powerpoint/2010/main" val="11145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418E-652D-8582-75A3-029848493B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70E520-D9B3-C688-E0A3-5711A7D379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2240899-14CF-9213-01CC-9DBB1543B62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A5ADDF-2282-B3A3-8107-95842C723789}"/>
              </a:ext>
            </a:extLst>
          </p:cNvPr>
          <p:cNvSpPr>
            <a:spLocks noGrp="1"/>
          </p:cNvSpPr>
          <p:nvPr>
            <p:ph type="sldNum" sz="quarter" idx="5"/>
          </p:nvPr>
        </p:nvSpPr>
        <p:spPr/>
        <p:txBody>
          <a:bodyPr/>
          <a:lstStyle/>
          <a:p>
            <a:fld id="{1210416F-7D63-544B-AA3D-0B4B7A89F9E8}" type="slidenum">
              <a:rPr lang="fr-FR" smtClean="0"/>
              <a:t>13</a:t>
            </a:fld>
            <a:endParaRPr lang="fr-FR" dirty="0"/>
          </a:p>
        </p:txBody>
      </p:sp>
    </p:spTree>
    <p:extLst>
      <p:ext uri="{BB962C8B-B14F-4D97-AF65-F5344CB8AC3E}">
        <p14:creationId xmlns:p14="http://schemas.microsoft.com/office/powerpoint/2010/main" val="10793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0EF1-AB87-F0C1-DE41-AA5974D270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932CE5-A1E5-1746-4F18-B32A9DBFD1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26F7C0-0513-A9B1-5131-15182B5A28F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5406A18-5D26-A0E4-E93B-3F99D9AAB7EF}"/>
              </a:ext>
            </a:extLst>
          </p:cNvPr>
          <p:cNvSpPr>
            <a:spLocks noGrp="1"/>
          </p:cNvSpPr>
          <p:nvPr>
            <p:ph type="sldNum" sz="quarter" idx="5"/>
          </p:nvPr>
        </p:nvSpPr>
        <p:spPr/>
        <p:txBody>
          <a:bodyPr/>
          <a:lstStyle/>
          <a:p>
            <a:fld id="{1210416F-7D63-544B-AA3D-0B4B7A89F9E8}" type="slidenum">
              <a:rPr lang="fr-FR" smtClean="0"/>
              <a:t>14</a:t>
            </a:fld>
            <a:endParaRPr lang="fr-FR" dirty="0"/>
          </a:p>
        </p:txBody>
      </p:sp>
    </p:spTree>
    <p:extLst>
      <p:ext uri="{BB962C8B-B14F-4D97-AF65-F5344CB8AC3E}">
        <p14:creationId xmlns:p14="http://schemas.microsoft.com/office/powerpoint/2010/main" val="1078925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D32F-58CF-E1ED-96C8-3F91E70695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82B896-D0C7-253E-8583-6AA18ECB22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180AFA-3649-BD2C-C7AC-5B6C5502DED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D3DEC64-EA81-5DF9-20BD-212D01330C70}"/>
              </a:ext>
            </a:extLst>
          </p:cNvPr>
          <p:cNvSpPr>
            <a:spLocks noGrp="1"/>
          </p:cNvSpPr>
          <p:nvPr>
            <p:ph type="sldNum" sz="quarter" idx="5"/>
          </p:nvPr>
        </p:nvSpPr>
        <p:spPr/>
        <p:txBody>
          <a:bodyPr/>
          <a:lstStyle/>
          <a:p>
            <a:fld id="{1210416F-7D63-544B-AA3D-0B4B7A89F9E8}" type="slidenum">
              <a:rPr lang="fr-FR" smtClean="0"/>
              <a:t>15</a:t>
            </a:fld>
            <a:endParaRPr lang="fr-FR" dirty="0"/>
          </a:p>
        </p:txBody>
      </p:sp>
    </p:spTree>
    <p:extLst>
      <p:ext uri="{BB962C8B-B14F-4D97-AF65-F5344CB8AC3E}">
        <p14:creationId xmlns:p14="http://schemas.microsoft.com/office/powerpoint/2010/main" val="273106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210416F-7D63-544B-AA3D-0B4B7A89F9E8}" type="slidenum">
              <a:rPr lang="fr-FR" smtClean="0"/>
              <a:t>3</a:t>
            </a:fld>
            <a:endParaRPr lang="fr-FR" dirty="0"/>
          </a:p>
        </p:txBody>
      </p:sp>
    </p:spTree>
    <p:extLst>
      <p:ext uri="{BB962C8B-B14F-4D97-AF65-F5344CB8AC3E}">
        <p14:creationId xmlns:p14="http://schemas.microsoft.com/office/powerpoint/2010/main" val="69432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6319A-125D-CF5B-1338-EF60DA7650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CAEBF7-10D7-40B0-AAAB-C35E85DF63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B85394-B945-DC03-8122-EB7F39CBCFD4}"/>
              </a:ext>
            </a:extLst>
          </p:cNvPr>
          <p:cNvSpPr>
            <a:spLocks noGrp="1"/>
          </p:cNvSpPr>
          <p:nvPr>
            <p:ph type="body" idx="1"/>
          </p:nvPr>
        </p:nvSpPr>
        <p:spPr/>
        <p:txBody>
          <a:bodyPr/>
          <a:lstStyle/>
          <a:p>
            <a:r>
              <a:rPr lang="fr-FR" b="0" i="0" u="none" strike="noStrike" dirty="0">
                <a:solidFill>
                  <a:srgbClr val="000000"/>
                </a:solidFill>
                <a:effectLst/>
                <a:latin typeface="Fira Sans" panose="020B0503050000020004" pitchFamily="34" charset="0"/>
              </a:rPr>
              <a:t>Dans l’affaires </a:t>
            </a:r>
            <a:r>
              <a:rPr lang="fr-FR" b="0" i="0" u="none" strike="noStrike" dirty="0" err="1">
                <a:solidFill>
                  <a:srgbClr val="000000"/>
                </a:solidFill>
                <a:effectLst/>
                <a:latin typeface="Fira Sans" panose="020B0503050000020004" pitchFamily="34" charset="0"/>
              </a:rPr>
              <a:t>Rottapharm</a:t>
            </a:r>
            <a:r>
              <a:rPr lang="fr-FR" b="0" i="0" u="none" strike="noStrike" dirty="0">
                <a:solidFill>
                  <a:srgbClr val="000000"/>
                </a:solidFill>
                <a:effectLst/>
                <a:latin typeface="Fira Sans" panose="020B0503050000020004" pitchFamily="34" charset="0"/>
              </a:rPr>
              <a:t>, l’administration fiscale avait considéré comme excessive des dépenses de promotion d’un médicament en se fondant sur des comparables sectoriels</a:t>
            </a:r>
          </a:p>
        </p:txBody>
      </p:sp>
      <p:sp>
        <p:nvSpPr>
          <p:cNvPr id="4" name="Espace réservé du numéro de diapositive 3">
            <a:extLst>
              <a:ext uri="{FF2B5EF4-FFF2-40B4-BE49-F238E27FC236}">
                <a16:creationId xmlns:a16="http://schemas.microsoft.com/office/drawing/2014/main" id="{8827C0B2-FD40-DCDA-39DB-DF42E644AAFE}"/>
              </a:ext>
            </a:extLst>
          </p:cNvPr>
          <p:cNvSpPr>
            <a:spLocks noGrp="1"/>
          </p:cNvSpPr>
          <p:nvPr>
            <p:ph type="sldNum" sz="quarter" idx="5"/>
          </p:nvPr>
        </p:nvSpPr>
        <p:spPr/>
        <p:txBody>
          <a:bodyPr/>
          <a:lstStyle/>
          <a:p>
            <a:fld id="{1210416F-7D63-544B-AA3D-0B4B7A89F9E8}" type="slidenum">
              <a:rPr lang="fr-FR" smtClean="0"/>
              <a:t>4</a:t>
            </a:fld>
            <a:endParaRPr lang="fr-FR" dirty="0"/>
          </a:p>
        </p:txBody>
      </p:sp>
    </p:spTree>
    <p:extLst>
      <p:ext uri="{BB962C8B-B14F-4D97-AF65-F5344CB8AC3E}">
        <p14:creationId xmlns:p14="http://schemas.microsoft.com/office/powerpoint/2010/main" val="160713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0D324-5276-3980-C1D5-20FC60811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79AF38-61C2-1907-DF31-04709F1164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CD48A0-1B60-19FE-F64B-7C93AB30424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CD92255-127B-E98A-DD55-67110D5C7C1E}"/>
              </a:ext>
            </a:extLst>
          </p:cNvPr>
          <p:cNvSpPr>
            <a:spLocks noGrp="1"/>
          </p:cNvSpPr>
          <p:nvPr>
            <p:ph type="sldNum" sz="quarter" idx="5"/>
          </p:nvPr>
        </p:nvSpPr>
        <p:spPr/>
        <p:txBody>
          <a:bodyPr/>
          <a:lstStyle/>
          <a:p>
            <a:fld id="{1210416F-7D63-544B-AA3D-0B4B7A89F9E8}" type="slidenum">
              <a:rPr lang="fr-FR" smtClean="0"/>
              <a:t>5</a:t>
            </a:fld>
            <a:endParaRPr lang="fr-FR" dirty="0"/>
          </a:p>
        </p:txBody>
      </p:sp>
    </p:spTree>
    <p:extLst>
      <p:ext uri="{BB962C8B-B14F-4D97-AF65-F5344CB8AC3E}">
        <p14:creationId xmlns:p14="http://schemas.microsoft.com/office/powerpoint/2010/main" val="363673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D3A54-9A92-E39D-46EC-09D7F0044B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0C7C98-4AB0-8E55-2BFE-A8A01558B4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DE522B-EF83-9556-63BA-CD604BE7C28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E152FE7-6086-72F0-9F1C-D45E68592A60}"/>
              </a:ext>
            </a:extLst>
          </p:cNvPr>
          <p:cNvSpPr>
            <a:spLocks noGrp="1"/>
          </p:cNvSpPr>
          <p:nvPr>
            <p:ph type="sldNum" sz="quarter" idx="5"/>
          </p:nvPr>
        </p:nvSpPr>
        <p:spPr/>
        <p:txBody>
          <a:bodyPr/>
          <a:lstStyle/>
          <a:p>
            <a:fld id="{1210416F-7D63-544B-AA3D-0B4B7A89F9E8}" type="slidenum">
              <a:rPr lang="fr-FR" smtClean="0"/>
              <a:t>6</a:t>
            </a:fld>
            <a:endParaRPr lang="fr-FR" dirty="0"/>
          </a:p>
        </p:txBody>
      </p:sp>
    </p:spTree>
    <p:extLst>
      <p:ext uri="{BB962C8B-B14F-4D97-AF65-F5344CB8AC3E}">
        <p14:creationId xmlns:p14="http://schemas.microsoft.com/office/powerpoint/2010/main" val="382900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1B57-58F2-1A1F-DE07-4BF1D9B761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616B0B-A937-81CF-EEEA-521002AA6A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CF42335-8761-4E90-CAC6-DFFBF4CDB27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A58F496-FD7B-DAC7-63BE-249C52AC521A}"/>
              </a:ext>
            </a:extLst>
          </p:cNvPr>
          <p:cNvSpPr>
            <a:spLocks noGrp="1"/>
          </p:cNvSpPr>
          <p:nvPr>
            <p:ph type="sldNum" sz="quarter" idx="5"/>
          </p:nvPr>
        </p:nvSpPr>
        <p:spPr/>
        <p:txBody>
          <a:bodyPr/>
          <a:lstStyle/>
          <a:p>
            <a:fld id="{1210416F-7D63-544B-AA3D-0B4B7A89F9E8}" type="slidenum">
              <a:rPr lang="fr-FR" smtClean="0"/>
              <a:t>7</a:t>
            </a:fld>
            <a:endParaRPr lang="fr-FR" dirty="0"/>
          </a:p>
        </p:txBody>
      </p:sp>
    </p:spTree>
    <p:extLst>
      <p:ext uri="{BB962C8B-B14F-4D97-AF65-F5344CB8AC3E}">
        <p14:creationId xmlns:p14="http://schemas.microsoft.com/office/powerpoint/2010/main" val="89475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A901-1172-3CB8-65E0-75FA25059D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29E49B-2F0E-71FB-C7C2-29A5789DFF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DC76ED-19A5-3393-4472-EFE4BA463054}"/>
              </a:ext>
            </a:extLst>
          </p:cNvPr>
          <p:cNvSpPr>
            <a:spLocks noGrp="1"/>
          </p:cNvSpPr>
          <p:nvPr>
            <p:ph type="body" idx="1"/>
          </p:nvPr>
        </p:nvSpPr>
        <p:spPr/>
        <p:txBody>
          <a:bodyPr/>
          <a:lstStyle/>
          <a:p>
            <a:r>
              <a:rPr lang="fr-FR" dirty="0"/>
              <a:t>VDD devraient pouvoir être refacturés dès lors que les travaux bénéficient à la filiale cédée. De même que les travaux de mise en conformité juridique de la cible</a:t>
            </a:r>
          </a:p>
          <a:p>
            <a:r>
              <a:rPr lang="fr-FR" dirty="0"/>
              <a:t>Ce n’est pas parce que l’intérêt du groupe est établi que l</a:t>
            </a:r>
          </a:p>
        </p:txBody>
      </p:sp>
      <p:sp>
        <p:nvSpPr>
          <p:cNvPr id="4" name="Espace réservé du numéro de diapositive 3">
            <a:extLst>
              <a:ext uri="{FF2B5EF4-FFF2-40B4-BE49-F238E27FC236}">
                <a16:creationId xmlns:a16="http://schemas.microsoft.com/office/drawing/2014/main" id="{8DBED9DA-992B-0A0E-1745-61C12CF09F7E}"/>
              </a:ext>
            </a:extLst>
          </p:cNvPr>
          <p:cNvSpPr>
            <a:spLocks noGrp="1"/>
          </p:cNvSpPr>
          <p:nvPr>
            <p:ph type="sldNum" sz="quarter" idx="5"/>
          </p:nvPr>
        </p:nvSpPr>
        <p:spPr/>
        <p:txBody>
          <a:bodyPr/>
          <a:lstStyle/>
          <a:p>
            <a:fld id="{1210416F-7D63-544B-AA3D-0B4B7A89F9E8}" type="slidenum">
              <a:rPr lang="fr-FR" smtClean="0"/>
              <a:t>8</a:t>
            </a:fld>
            <a:endParaRPr lang="fr-FR" dirty="0"/>
          </a:p>
        </p:txBody>
      </p:sp>
    </p:spTree>
    <p:extLst>
      <p:ext uri="{BB962C8B-B14F-4D97-AF65-F5344CB8AC3E}">
        <p14:creationId xmlns:p14="http://schemas.microsoft.com/office/powerpoint/2010/main" val="355833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210416F-7D63-544B-AA3D-0B4B7A89F9E8}" type="slidenum">
              <a:rPr lang="fr-FR" smtClean="0"/>
              <a:t>9</a:t>
            </a:fld>
            <a:endParaRPr lang="fr-FR" dirty="0"/>
          </a:p>
        </p:txBody>
      </p:sp>
    </p:spTree>
    <p:extLst>
      <p:ext uri="{BB962C8B-B14F-4D97-AF65-F5344CB8AC3E}">
        <p14:creationId xmlns:p14="http://schemas.microsoft.com/office/powerpoint/2010/main" val="310123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48A1-12EB-1AD1-5AE5-822C88AE12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976512-2740-756E-FE25-23E749A6FB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D3DEA9-2BB8-92A3-94AD-4219F7C0A4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6AF169A-7436-AD4A-6F98-713BC6FA4DCB}"/>
              </a:ext>
            </a:extLst>
          </p:cNvPr>
          <p:cNvSpPr>
            <a:spLocks noGrp="1"/>
          </p:cNvSpPr>
          <p:nvPr>
            <p:ph type="sldNum" sz="quarter" idx="5"/>
          </p:nvPr>
        </p:nvSpPr>
        <p:spPr/>
        <p:txBody>
          <a:bodyPr/>
          <a:lstStyle/>
          <a:p>
            <a:fld id="{1210416F-7D63-544B-AA3D-0B4B7A89F9E8}" type="slidenum">
              <a:rPr lang="fr-FR" smtClean="0"/>
              <a:t>10</a:t>
            </a:fld>
            <a:endParaRPr lang="fr-FR" dirty="0"/>
          </a:p>
        </p:txBody>
      </p:sp>
    </p:spTree>
    <p:extLst>
      <p:ext uri="{BB962C8B-B14F-4D97-AF65-F5344CB8AC3E}">
        <p14:creationId xmlns:p14="http://schemas.microsoft.com/office/powerpoint/2010/main" val="207525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271797" y="2420889"/>
            <a:ext cx="7293835" cy="1470025"/>
          </a:xfrm>
        </p:spPr>
        <p:txBody>
          <a:bodyPr/>
          <a:lstStyle/>
          <a:p>
            <a:r>
              <a:rPr lang="fr-FR" dirty="0"/>
              <a:t>Modifiez le style du titre</a:t>
            </a:r>
          </a:p>
        </p:txBody>
      </p:sp>
      <p:sp>
        <p:nvSpPr>
          <p:cNvPr id="7" name="Rectangle 6"/>
          <p:cNvSpPr/>
          <p:nvPr userDrawn="1"/>
        </p:nvSpPr>
        <p:spPr>
          <a:xfrm>
            <a:off x="-23283" y="9526"/>
            <a:ext cx="2758909" cy="6848475"/>
          </a:xfrm>
          <a:prstGeom prst="rect">
            <a:avLst/>
          </a:prstGeom>
          <a:solidFill>
            <a:srgbClr val="B0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Espace réservé de la date 9">
            <a:extLst>
              <a:ext uri="{FF2B5EF4-FFF2-40B4-BE49-F238E27FC236}">
                <a16:creationId xmlns:a16="http://schemas.microsoft.com/office/drawing/2014/main" id="{279FE22F-4B9F-6AAF-D8D8-1C63C1FA4559}"/>
              </a:ext>
            </a:extLst>
          </p:cNvPr>
          <p:cNvSpPr>
            <a:spLocks noGrp="1"/>
          </p:cNvSpPr>
          <p:nvPr>
            <p:ph type="dt" sz="half" idx="10"/>
          </p:nvPr>
        </p:nvSpPr>
        <p:spPr/>
        <p:txBody>
          <a:bodyPr/>
          <a:lstStyle/>
          <a:p>
            <a:r>
              <a:rPr lang="fr-FR"/>
              <a:t>23/12/2020</a:t>
            </a:r>
            <a:endParaRPr lang="fr-FR" dirty="0"/>
          </a:p>
        </p:txBody>
      </p:sp>
      <p:sp>
        <p:nvSpPr>
          <p:cNvPr id="11" name="Espace réservé du pied de page 10">
            <a:extLst>
              <a:ext uri="{FF2B5EF4-FFF2-40B4-BE49-F238E27FC236}">
                <a16:creationId xmlns:a16="http://schemas.microsoft.com/office/drawing/2014/main" id="{6115AB39-DB3B-8782-1AA5-620E30CA0A84}"/>
              </a:ext>
            </a:extLst>
          </p:cNvPr>
          <p:cNvSpPr>
            <a:spLocks noGrp="1"/>
          </p:cNvSpPr>
          <p:nvPr>
            <p:ph type="ftr" sz="quarter" idx="11"/>
          </p:nvPr>
        </p:nvSpPr>
        <p:spPr>
          <a:xfrm>
            <a:off x="4038600" y="6356350"/>
            <a:ext cx="4114800" cy="365125"/>
          </a:xfrm>
          <a:prstGeom prst="rect">
            <a:avLst/>
          </a:prstGeom>
        </p:spPr>
        <p:txBody>
          <a:bodyPr/>
          <a:lstStyle/>
          <a:p>
            <a:r>
              <a:rPr lang="fr-FR"/>
              <a:t>eeeeeeeeeeeeeeeeeeeeeeeeeeeee</a:t>
            </a:r>
            <a:endParaRPr lang="fr-FR" dirty="0"/>
          </a:p>
        </p:txBody>
      </p:sp>
      <p:sp>
        <p:nvSpPr>
          <p:cNvPr id="12" name="Espace réservé du numéro de diapositive 11">
            <a:extLst>
              <a:ext uri="{FF2B5EF4-FFF2-40B4-BE49-F238E27FC236}">
                <a16:creationId xmlns:a16="http://schemas.microsoft.com/office/drawing/2014/main" id="{D7D4E154-1BC4-3948-1BE5-8F46C8F45BF4}"/>
              </a:ext>
            </a:extLst>
          </p:cNvPr>
          <p:cNvSpPr>
            <a:spLocks noGrp="1"/>
          </p:cNvSpPr>
          <p:nvPr>
            <p:ph type="sldNum" sz="quarter" idx="12"/>
          </p:nvPr>
        </p:nvSpPr>
        <p:spPr/>
        <p:txBody>
          <a:bodyPr/>
          <a:lstStyle/>
          <a:p>
            <a:fld id="{664A43D0-5878-4A49-8F66-A1BD62A98CFD}" type="slidenum">
              <a:rPr lang="fr-FR" smtClean="0"/>
              <a:t>‹N°›</a:t>
            </a:fld>
            <a:endParaRPr lang="fr-FR"/>
          </a:p>
        </p:txBody>
      </p:sp>
    </p:spTree>
    <p:extLst>
      <p:ext uri="{BB962C8B-B14F-4D97-AF65-F5344CB8AC3E}">
        <p14:creationId xmlns:p14="http://schemas.microsoft.com/office/powerpoint/2010/main" val="295190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sz="2000">
                <a:solidFill>
                  <a:srgbClr val="595959"/>
                </a:solidFill>
                <a:latin typeface="+mn-lt"/>
              </a:defRPr>
            </a:lvl1pPr>
            <a:lvl2pPr>
              <a:defRPr sz="1800">
                <a:latin typeface="+mn-lt"/>
              </a:defRPr>
            </a:lvl2pPr>
            <a:lvl3pPr>
              <a:defRPr sz="1700">
                <a:latin typeface="+mn-lt"/>
              </a:defRPr>
            </a:lvl3pPr>
            <a:lvl4pPr>
              <a:defRPr sz="1600">
                <a:latin typeface="+mn-lt"/>
              </a:defRPr>
            </a:lvl4pPr>
            <a:lvl5pPr>
              <a:defRPr sz="1600">
                <a:latin typeface="+mn-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a:xfrm>
            <a:off x="4792960" y="6320703"/>
            <a:ext cx="2844800" cy="365125"/>
          </a:xfrm>
          <a:prstGeom prst="rect">
            <a:avLst/>
          </a:prstGeom>
        </p:spPr>
        <p:txBody>
          <a:bodyPr/>
          <a:lstStyle/>
          <a:p>
            <a:r>
              <a:rPr lang="fr-FR" dirty="0"/>
              <a:t>Webinaire 18/01/2023</a:t>
            </a:r>
          </a:p>
        </p:txBody>
      </p:sp>
      <p:sp>
        <p:nvSpPr>
          <p:cNvPr id="7" name="Espace réservé du pied de page 4"/>
          <p:cNvSpPr txBox="1">
            <a:spLocks/>
          </p:cNvSpPr>
          <p:nvPr userDrawn="1"/>
        </p:nvSpPr>
        <p:spPr>
          <a:xfrm>
            <a:off x="623392" y="6350001"/>
            <a:ext cx="308252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7A3D598-22CD-45C9-8491-70C9036BE012}" type="slidenum">
              <a:rPr lang="fr-FR" sz="1200" smtClean="0"/>
              <a:pPr algn="l"/>
              <a:t>‹N°›</a:t>
            </a:fld>
            <a:endParaRPr lang="fr-FR" sz="1200" dirty="0"/>
          </a:p>
        </p:txBody>
      </p:sp>
      <p:sp>
        <p:nvSpPr>
          <p:cNvPr id="9" name="Rectangle 8"/>
          <p:cNvSpPr>
            <a:spLocks noChangeArrowheads="1"/>
          </p:cNvSpPr>
          <p:nvPr userDrawn="1"/>
        </p:nvSpPr>
        <p:spPr bwMode="gray">
          <a:xfrm>
            <a:off x="625508" y="1420963"/>
            <a:ext cx="10968567" cy="25200"/>
          </a:xfrm>
          <a:prstGeom prst="rect">
            <a:avLst/>
          </a:prstGeom>
          <a:gradFill flip="none" rotWithShape="1">
            <a:gsLst>
              <a:gs pos="0">
                <a:schemeClr val="bg1">
                  <a:lumMod val="75000"/>
                </a:schemeClr>
              </a:gs>
              <a:gs pos="21000">
                <a:schemeClr val="bg1">
                  <a:lumMod val="85000"/>
                </a:schemeClr>
              </a:gs>
              <a:gs pos="51000">
                <a:schemeClr val="bg1">
                  <a:lumMod val="95000"/>
                </a:schemeClr>
              </a:gs>
              <a:gs pos="100000">
                <a:schemeClr val="bg1"/>
              </a:gs>
            </a:gsLst>
            <a:lin ang="0" scaled="1"/>
            <a:tileRect/>
          </a:gradFill>
          <a:ln>
            <a:noFill/>
          </a:ln>
        </p:spPr>
        <p:txBody>
          <a:bodyPr wrap="none" anchor="ctr"/>
          <a:lstStyle/>
          <a:p>
            <a:pPr algn="ctr"/>
            <a:endParaRPr kumimoji="1" lang="fr-FR" sz="2400" dirty="0"/>
          </a:p>
        </p:txBody>
      </p:sp>
      <p:sp>
        <p:nvSpPr>
          <p:cNvPr id="4" name="Espace réservé de la date 3">
            <a:extLst>
              <a:ext uri="{FF2B5EF4-FFF2-40B4-BE49-F238E27FC236}">
                <a16:creationId xmlns:a16="http://schemas.microsoft.com/office/drawing/2014/main" id="{CDF7CC32-B7E1-BF9C-2A91-3A957971C5F0}"/>
              </a:ext>
            </a:extLst>
          </p:cNvPr>
          <p:cNvSpPr>
            <a:spLocks noGrp="1"/>
          </p:cNvSpPr>
          <p:nvPr>
            <p:ph type="dt" sz="half" idx="12"/>
          </p:nvPr>
        </p:nvSpPr>
        <p:spPr/>
        <p:txBody>
          <a:bodyPr/>
          <a:lstStyle/>
          <a:p>
            <a:r>
              <a:rPr lang="fr-FR"/>
              <a:t>23/12/2020</a:t>
            </a:r>
            <a:endParaRPr lang="fr-FR" dirty="0"/>
          </a:p>
        </p:txBody>
      </p:sp>
      <p:sp>
        <p:nvSpPr>
          <p:cNvPr id="8" name="Titre 7">
            <a:extLst>
              <a:ext uri="{FF2B5EF4-FFF2-40B4-BE49-F238E27FC236}">
                <a16:creationId xmlns:a16="http://schemas.microsoft.com/office/drawing/2014/main" id="{C47E11F3-4976-C7A9-C9CB-B5C41E6C23BF}"/>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4208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XPERTISE - Diapositive de tit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CEEF794-9101-9E9C-6CFC-C60CCC73C120}"/>
              </a:ext>
            </a:extLst>
          </p:cNvPr>
          <p:cNvSpPr>
            <a:spLocks noGrp="1"/>
          </p:cNvSpPr>
          <p:nvPr>
            <p:ph type="pic" sz="quarter" idx="14"/>
          </p:nvPr>
        </p:nvSpPr>
        <p:spPr>
          <a:xfrm>
            <a:off x="5375564" y="0"/>
            <a:ext cx="6813639" cy="6858000"/>
          </a:xfrm>
          <a:custGeom>
            <a:avLst/>
            <a:gdLst>
              <a:gd name="connsiteX0" fmla="*/ 4803790 w 6807199"/>
              <a:gd name="connsiteY0" fmla="*/ 5451707 h 6858000"/>
              <a:gd name="connsiteX1" fmla="*/ 5333592 w 6807199"/>
              <a:gd name="connsiteY1" fmla="*/ 5988926 h 6858000"/>
              <a:gd name="connsiteX2" fmla="*/ 4803790 w 6807199"/>
              <a:gd name="connsiteY2" fmla="*/ 6526146 h 6858000"/>
              <a:gd name="connsiteX3" fmla="*/ 4273988 w 6807199"/>
              <a:gd name="connsiteY3" fmla="*/ 5988926 h 6858000"/>
              <a:gd name="connsiteX4" fmla="*/ 4803790 w 6807199"/>
              <a:gd name="connsiteY4" fmla="*/ 5451707 h 6858000"/>
              <a:gd name="connsiteX5" fmla="*/ 6807199 w 6807199"/>
              <a:gd name="connsiteY5" fmla="*/ 5148746 h 6858000"/>
              <a:gd name="connsiteX6" fmla="*/ 6807199 w 6807199"/>
              <a:gd name="connsiteY6" fmla="*/ 6332519 h 6858000"/>
              <a:gd name="connsiteX7" fmla="*/ 6281719 w 6807199"/>
              <a:gd name="connsiteY7" fmla="*/ 6857999 h 6858000"/>
              <a:gd name="connsiteX8" fmla="*/ 5665775 w 6807199"/>
              <a:gd name="connsiteY8" fmla="*/ 6858000 h 6858000"/>
              <a:gd name="connsiteX9" fmla="*/ 5622961 w 6807199"/>
              <a:gd name="connsiteY9" fmla="*/ 6805585 h 6858000"/>
              <a:gd name="connsiteX10" fmla="*/ 5676592 w 6807199"/>
              <a:gd name="connsiteY10" fmla="*/ 6279353 h 6858000"/>
              <a:gd name="connsiteX11" fmla="*/ 6807199 w 6807199"/>
              <a:gd name="connsiteY11" fmla="*/ 2872216 h 6858000"/>
              <a:gd name="connsiteX12" fmla="*/ 6807199 w 6807199"/>
              <a:gd name="connsiteY12" fmla="*/ 4896786 h 6858000"/>
              <a:gd name="connsiteX13" fmla="*/ 6315227 w 6807199"/>
              <a:gd name="connsiteY13" fmla="*/ 5388758 h 6858000"/>
              <a:gd name="connsiteX14" fmla="*/ 5302942 w 6807199"/>
              <a:gd name="connsiteY14" fmla="*/ 5388757 h 6858000"/>
              <a:gd name="connsiteX15" fmla="*/ 5302943 w 6807199"/>
              <a:gd name="connsiteY15" fmla="*/ 5388757 h 6858000"/>
              <a:gd name="connsiteX16" fmla="*/ 5302943 w 6807199"/>
              <a:gd name="connsiteY16" fmla="*/ 4376471 h 6858000"/>
              <a:gd name="connsiteX17" fmla="*/ 859187 w 6807199"/>
              <a:gd name="connsiteY17" fmla="*/ 1739115 h 6858000"/>
              <a:gd name="connsiteX18" fmla="*/ 1155130 w 6807199"/>
              <a:gd name="connsiteY18" fmla="*/ 1861698 h 6858000"/>
              <a:gd name="connsiteX19" fmla="*/ 1155129 w 6807199"/>
              <a:gd name="connsiteY19" fmla="*/ 2453584 h 6858000"/>
              <a:gd name="connsiteX20" fmla="*/ 706378 w 6807199"/>
              <a:gd name="connsiteY20" fmla="*/ 2902334 h 6858000"/>
              <a:gd name="connsiteX21" fmla="*/ 114492 w 6807199"/>
              <a:gd name="connsiteY21" fmla="*/ 2902334 h 6858000"/>
              <a:gd name="connsiteX22" fmla="*/ 114492 w 6807199"/>
              <a:gd name="connsiteY22" fmla="*/ 2902333 h 6858000"/>
              <a:gd name="connsiteX23" fmla="*/ 22555 w 6807199"/>
              <a:gd name="connsiteY23" fmla="*/ 2763882 h 6858000"/>
              <a:gd name="connsiteX24" fmla="*/ 0 w 6807199"/>
              <a:gd name="connsiteY24" fmla="*/ 2687777 h 6858000"/>
              <a:gd name="connsiteX25" fmla="*/ 0 w 6807199"/>
              <a:gd name="connsiteY25" fmla="*/ 2525004 h 6858000"/>
              <a:gd name="connsiteX26" fmla="*/ 22555 w 6807199"/>
              <a:gd name="connsiteY26" fmla="*/ 2448898 h 6858000"/>
              <a:gd name="connsiteX27" fmla="*/ 114492 w 6807199"/>
              <a:gd name="connsiteY27" fmla="*/ 2310447 h 6858000"/>
              <a:gd name="connsiteX28" fmla="*/ 563243 w 6807199"/>
              <a:gd name="connsiteY28" fmla="*/ 1861698 h 6858000"/>
              <a:gd name="connsiteX29" fmla="*/ 859187 w 6807199"/>
              <a:gd name="connsiteY29" fmla="*/ 1739115 h 6858000"/>
              <a:gd name="connsiteX30" fmla="*/ 6089606 w 6807199"/>
              <a:gd name="connsiteY30" fmla="*/ 0 h 6858000"/>
              <a:gd name="connsiteX31" fmla="*/ 6807199 w 6807199"/>
              <a:gd name="connsiteY31" fmla="*/ 0 h 6858000"/>
              <a:gd name="connsiteX32" fmla="*/ 6807199 w 6807199"/>
              <a:gd name="connsiteY32" fmla="*/ 2594153 h 6858000"/>
              <a:gd name="connsiteX33" fmla="*/ 3345730 w 6807199"/>
              <a:gd name="connsiteY33" fmla="*/ 6055621 h 6858000"/>
              <a:gd name="connsiteX34" fmla="*/ 1689857 w 6807199"/>
              <a:gd name="connsiteY34" fmla="*/ 6055621 h 6858000"/>
              <a:gd name="connsiteX35" fmla="*/ 1689857 w 6807199"/>
              <a:gd name="connsiteY35" fmla="*/ 4399748 h 6858000"/>
              <a:gd name="connsiteX36" fmla="*/ 4072871 w 6807199"/>
              <a:gd name="connsiteY36" fmla="*/ 0 h 6858000"/>
              <a:gd name="connsiteX37" fmla="*/ 5808217 w 6807199"/>
              <a:gd name="connsiteY37" fmla="*/ 0 h 6858000"/>
              <a:gd name="connsiteX38" fmla="*/ 2440868 w 6807199"/>
              <a:gd name="connsiteY38" fmla="*/ 3367348 h 6858000"/>
              <a:gd name="connsiteX39" fmla="*/ 1428583 w 6807199"/>
              <a:gd name="connsiteY39" fmla="*/ 3367348 h 6858000"/>
              <a:gd name="connsiteX40" fmla="*/ 1428583 w 6807199"/>
              <a:gd name="connsiteY40" fmla="*/ 3367347 h 6858000"/>
              <a:gd name="connsiteX41" fmla="*/ 1428583 w 6807199"/>
              <a:gd name="connsiteY41" fmla="*/ 2355063 h 6858000"/>
              <a:gd name="connsiteX42" fmla="*/ 3783646 w 6807199"/>
              <a:gd name="connsiteY42" fmla="*/ 0 h 6858000"/>
              <a:gd name="connsiteX43" fmla="*/ 2346951 w 6807199"/>
              <a:gd name="connsiteY43" fmla="*/ 0 h 6858000"/>
              <a:gd name="connsiteX44" fmla="*/ 3530723 w 6807199"/>
              <a:gd name="connsiteY44" fmla="*/ 0 h 6858000"/>
              <a:gd name="connsiteX45" fmla="*/ 1861664 w 6807199"/>
              <a:gd name="connsiteY45" fmla="*/ 1669061 h 6858000"/>
              <a:gd name="connsiteX46" fmla="*/ 1269777 w 6807199"/>
              <a:gd name="connsiteY46" fmla="*/ 1669061 h 6858000"/>
              <a:gd name="connsiteX47" fmla="*/ 1269777 w 6807199"/>
              <a:gd name="connsiteY47" fmla="*/ 1077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07199" h="6858000">
                <a:moveTo>
                  <a:pt x="4803790" y="5451707"/>
                </a:moveTo>
                <a:cubicBezTo>
                  <a:pt x="5096391" y="5451707"/>
                  <a:pt x="5333592" y="5692228"/>
                  <a:pt x="5333592" y="5988926"/>
                </a:cubicBezTo>
                <a:cubicBezTo>
                  <a:pt x="5333592" y="6285625"/>
                  <a:pt x="5096392" y="6526146"/>
                  <a:pt x="4803790" y="6526146"/>
                </a:cubicBezTo>
                <a:cubicBezTo>
                  <a:pt x="4511187" y="6526146"/>
                  <a:pt x="4273988" y="6285624"/>
                  <a:pt x="4273988" y="5988926"/>
                </a:cubicBezTo>
                <a:cubicBezTo>
                  <a:pt x="4273988" y="5692228"/>
                  <a:pt x="4511188" y="5451707"/>
                  <a:pt x="4803790" y="5451707"/>
                </a:cubicBezTo>
                <a:close/>
                <a:moveTo>
                  <a:pt x="6807199" y="5148746"/>
                </a:moveTo>
                <a:lnTo>
                  <a:pt x="6807199" y="6332519"/>
                </a:lnTo>
                <a:lnTo>
                  <a:pt x="6281719" y="6857999"/>
                </a:lnTo>
                <a:lnTo>
                  <a:pt x="5665775" y="6858000"/>
                </a:lnTo>
                <a:lnTo>
                  <a:pt x="5622961" y="6805585"/>
                </a:lnTo>
                <a:cubicBezTo>
                  <a:pt x="5515700" y="6643133"/>
                  <a:pt x="5533578" y="6422368"/>
                  <a:pt x="5676592" y="6279353"/>
                </a:cubicBezTo>
                <a:close/>
                <a:moveTo>
                  <a:pt x="6807199" y="2872216"/>
                </a:moveTo>
                <a:lnTo>
                  <a:pt x="6807199" y="4896786"/>
                </a:lnTo>
                <a:lnTo>
                  <a:pt x="6315227" y="5388758"/>
                </a:lnTo>
                <a:cubicBezTo>
                  <a:pt x="6035693" y="5668292"/>
                  <a:pt x="5582477" y="5668292"/>
                  <a:pt x="5302942" y="5388757"/>
                </a:cubicBezTo>
                <a:lnTo>
                  <a:pt x="5302943" y="5388757"/>
                </a:lnTo>
                <a:cubicBezTo>
                  <a:pt x="5023408" y="5109222"/>
                  <a:pt x="5023408" y="4656006"/>
                  <a:pt x="5302943" y="4376471"/>
                </a:cubicBezTo>
                <a:close/>
                <a:moveTo>
                  <a:pt x="859187" y="1739115"/>
                </a:moveTo>
                <a:cubicBezTo>
                  <a:pt x="966296" y="1739115"/>
                  <a:pt x="1073407" y="1779975"/>
                  <a:pt x="1155130" y="1861698"/>
                </a:cubicBezTo>
                <a:cubicBezTo>
                  <a:pt x="1318574" y="2025143"/>
                  <a:pt x="1318574" y="2290140"/>
                  <a:pt x="1155129" y="2453584"/>
                </a:cubicBezTo>
                <a:lnTo>
                  <a:pt x="706378" y="2902334"/>
                </a:lnTo>
                <a:cubicBezTo>
                  <a:pt x="542933" y="3065779"/>
                  <a:pt x="277937" y="3065779"/>
                  <a:pt x="114492" y="2902334"/>
                </a:cubicBezTo>
                <a:lnTo>
                  <a:pt x="114492" y="2902333"/>
                </a:lnTo>
                <a:cubicBezTo>
                  <a:pt x="73631" y="2861472"/>
                  <a:pt x="42985" y="2814264"/>
                  <a:pt x="22555" y="2763882"/>
                </a:cubicBezTo>
                <a:lnTo>
                  <a:pt x="0" y="2687777"/>
                </a:lnTo>
                <a:lnTo>
                  <a:pt x="0" y="2525004"/>
                </a:lnTo>
                <a:lnTo>
                  <a:pt x="22555" y="2448898"/>
                </a:lnTo>
                <a:cubicBezTo>
                  <a:pt x="42985" y="2398516"/>
                  <a:pt x="73631" y="2351308"/>
                  <a:pt x="114492" y="2310447"/>
                </a:cubicBezTo>
                <a:lnTo>
                  <a:pt x="563243" y="1861698"/>
                </a:lnTo>
                <a:cubicBezTo>
                  <a:pt x="644965" y="1779975"/>
                  <a:pt x="752077" y="1739115"/>
                  <a:pt x="859187" y="1739115"/>
                </a:cubicBezTo>
                <a:close/>
                <a:moveTo>
                  <a:pt x="6089606" y="0"/>
                </a:moveTo>
                <a:lnTo>
                  <a:pt x="6807199" y="0"/>
                </a:lnTo>
                <a:lnTo>
                  <a:pt x="6807199" y="2594153"/>
                </a:lnTo>
                <a:lnTo>
                  <a:pt x="3345730" y="6055621"/>
                </a:lnTo>
                <a:cubicBezTo>
                  <a:pt x="2888473" y="6512878"/>
                  <a:pt x="2147114" y="6512878"/>
                  <a:pt x="1689857" y="6055621"/>
                </a:cubicBezTo>
                <a:cubicBezTo>
                  <a:pt x="1232600" y="5598364"/>
                  <a:pt x="1232600" y="4857005"/>
                  <a:pt x="1689857" y="4399748"/>
                </a:cubicBezTo>
                <a:close/>
                <a:moveTo>
                  <a:pt x="4072871" y="0"/>
                </a:moveTo>
                <a:lnTo>
                  <a:pt x="5808217" y="0"/>
                </a:lnTo>
                <a:lnTo>
                  <a:pt x="2440868" y="3367348"/>
                </a:lnTo>
                <a:cubicBezTo>
                  <a:pt x="2161333" y="3646883"/>
                  <a:pt x="1708117" y="3646883"/>
                  <a:pt x="1428583" y="3367348"/>
                </a:cubicBezTo>
                <a:lnTo>
                  <a:pt x="1428583" y="3367347"/>
                </a:lnTo>
                <a:cubicBezTo>
                  <a:pt x="1149048" y="3087813"/>
                  <a:pt x="1149048" y="2634597"/>
                  <a:pt x="1428583" y="2355063"/>
                </a:cubicBezTo>
                <a:lnTo>
                  <a:pt x="3783646" y="0"/>
                </a:lnTo>
                <a:close/>
                <a:moveTo>
                  <a:pt x="2346951" y="0"/>
                </a:moveTo>
                <a:lnTo>
                  <a:pt x="3530723" y="0"/>
                </a:lnTo>
                <a:lnTo>
                  <a:pt x="1861664" y="1669061"/>
                </a:lnTo>
                <a:cubicBezTo>
                  <a:pt x="1698219" y="1832506"/>
                  <a:pt x="1433220" y="1832506"/>
                  <a:pt x="1269777" y="1669061"/>
                </a:cubicBezTo>
                <a:cubicBezTo>
                  <a:pt x="1106332" y="1505616"/>
                  <a:pt x="1106332" y="1240619"/>
                  <a:pt x="1269777" y="1077174"/>
                </a:cubicBezTo>
                <a:close/>
              </a:path>
            </a:pathLst>
          </a:custGeom>
          <a:blipFill>
            <a:blip r:embed="rId2"/>
            <a:stretch>
              <a:fillRect/>
            </a:stretch>
          </a:blipFill>
        </p:spPr>
        <p:txBody>
          <a:bodyPr wrap="square">
            <a:noAutofit/>
          </a:bodyPr>
          <a:lstStyle>
            <a:lvl1pPr algn="r">
              <a:defRPr/>
            </a:lvl1pPr>
          </a:lstStyle>
          <a:p>
            <a:r>
              <a:rPr lang="fr-FR"/>
              <a:t>Cliquez sur l'icône pour ajouter une image</a:t>
            </a:r>
            <a:endParaRPr lang="fr-FR" dirty="0"/>
          </a:p>
        </p:txBody>
      </p:sp>
      <p:sp>
        <p:nvSpPr>
          <p:cNvPr id="10" name="Freeform: Shape 9">
            <a:extLst>
              <a:ext uri="{FF2B5EF4-FFF2-40B4-BE49-F238E27FC236}">
                <a16:creationId xmlns:a16="http://schemas.microsoft.com/office/drawing/2014/main" id="{429260CA-6EA8-D8F6-D5FF-0B33A3FACA75}"/>
              </a:ext>
            </a:extLst>
          </p:cNvPr>
          <p:cNvSpPr/>
          <p:nvPr userDrawn="1"/>
        </p:nvSpPr>
        <p:spPr>
          <a:xfrm rot="18914378">
            <a:off x="2039935" y="4738076"/>
            <a:ext cx="5486820" cy="1403110"/>
          </a:xfrm>
          <a:custGeom>
            <a:avLst/>
            <a:gdLst>
              <a:gd name="connsiteX0" fmla="*/ 5263351 w 5486820"/>
              <a:gd name="connsiteY0" fmla="*/ 205481 h 1403110"/>
              <a:gd name="connsiteX1" fmla="*/ 5486820 w 5486820"/>
              <a:gd name="connsiteY1" fmla="*/ 701555 h 1403110"/>
              <a:gd name="connsiteX2" fmla="*/ 4723851 w 5486820"/>
              <a:gd name="connsiteY2" fmla="*/ 1403110 h 1403110"/>
              <a:gd name="connsiteX3" fmla="*/ 1414897 w 5486820"/>
              <a:gd name="connsiteY3" fmla="*/ 1403110 h 1403110"/>
              <a:gd name="connsiteX4" fmla="*/ 0 w 5486820"/>
              <a:gd name="connsiteY4" fmla="*/ 0 h 1403110"/>
              <a:gd name="connsiteX5" fmla="*/ 4723850 w 5486820"/>
              <a:gd name="connsiteY5" fmla="*/ 0 h 1403110"/>
              <a:gd name="connsiteX6" fmla="*/ 5263351 w 5486820"/>
              <a:gd name="connsiteY6" fmla="*/ 205481 h 140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820" h="1403110">
                <a:moveTo>
                  <a:pt x="5263351" y="205481"/>
                </a:moveTo>
                <a:cubicBezTo>
                  <a:pt x="5401421" y="332437"/>
                  <a:pt x="5486820" y="507826"/>
                  <a:pt x="5486820" y="701555"/>
                </a:cubicBezTo>
                <a:cubicBezTo>
                  <a:pt x="5486820" y="1089013"/>
                  <a:pt x="5145227" y="1403110"/>
                  <a:pt x="4723851" y="1403110"/>
                </a:cubicBezTo>
                <a:lnTo>
                  <a:pt x="1414897" y="1403110"/>
                </a:lnTo>
                <a:lnTo>
                  <a:pt x="0" y="0"/>
                </a:lnTo>
                <a:lnTo>
                  <a:pt x="4723850" y="0"/>
                </a:lnTo>
                <a:cubicBezTo>
                  <a:pt x="4934539" y="0"/>
                  <a:pt x="5125281" y="78524"/>
                  <a:pt x="5263351" y="205481"/>
                </a:cubicBez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accent2">
                  <a:lumMod val="50000"/>
                </a:schemeClr>
              </a:solidFill>
            </a:endParaRPr>
          </a:p>
        </p:txBody>
      </p:sp>
      <p:pic>
        <p:nvPicPr>
          <p:cNvPr id="8" name="Image 7">
            <a:extLst>
              <a:ext uri="{FF2B5EF4-FFF2-40B4-BE49-F238E27FC236}">
                <a16:creationId xmlns:a16="http://schemas.microsoft.com/office/drawing/2014/main" id="{AAD7398A-C87D-9CF6-6312-31D12CC289B2}"/>
              </a:ext>
            </a:extLst>
          </p:cNvPr>
          <p:cNvPicPr>
            <a:picLocks noChangeAspect="1"/>
          </p:cNvPicPr>
          <p:nvPr userDrawn="1"/>
        </p:nvPicPr>
        <p:blipFill rotWithShape="1">
          <a:blip r:embed="rId3"/>
          <a:srcRect l="13904"/>
          <a:stretch/>
        </p:blipFill>
        <p:spPr>
          <a:xfrm>
            <a:off x="906780" y="606175"/>
            <a:ext cx="2869180" cy="700624"/>
          </a:xfrm>
          <a:prstGeom prst="rect">
            <a:avLst/>
          </a:prstGeom>
        </p:spPr>
      </p:pic>
      <p:sp>
        <p:nvSpPr>
          <p:cNvPr id="6" name="Espace réservé du numéro de diapositive 5">
            <a:extLst>
              <a:ext uri="{FF2B5EF4-FFF2-40B4-BE49-F238E27FC236}">
                <a16:creationId xmlns:a16="http://schemas.microsoft.com/office/drawing/2014/main" id="{489110B9-629C-8830-5C78-B723A8772B89}"/>
              </a:ext>
            </a:extLst>
          </p:cNvPr>
          <p:cNvSpPr>
            <a:spLocks noGrp="1"/>
          </p:cNvSpPr>
          <p:nvPr>
            <p:ph type="sldNum" sz="quarter" idx="12"/>
          </p:nvPr>
        </p:nvSpPr>
        <p:spPr>
          <a:xfrm>
            <a:off x="12192000" y="6858000"/>
            <a:ext cx="0" cy="0"/>
          </a:xfrm>
        </p:spPr>
        <p:txBody>
          <a:bodyPr/>
          <a:lstStyle>
            <a:lvl1pPr>
              <a:defRPr sz="100">
                <a:noFill/>
              </a:defRPr>
            </a:lvl1pPr>
          </a:lstStyle>
          <a:p>
            <a:fld id="{BAEE82D6-ECA0-4170-8047-838E46C045DB}" type="slidenum">
              <a:rPr lang="fr-FR" smtClean="0"/>
              <a:pPr/>
              <a:t>‹N°›</a:t>
            </a:fld>
            <a:endParaRPr lang="fr-FR" dirty="0"/>
          </a:p>
        </p:txBody>
      </p:sp>
      <p:sp>
        <p:nvSpPr>
          <p:cNvPr id="25" name="Oval 24">
            <a:extLst>
              <a:ext uri="{FF2B5EF4-FFF2-40B4-BE49-F238E27FC236}">
                <a16:creationId xmlns:a16="http://schemas.microsoft.com/office/drawing/2014/main" id="{FF7D2102-3F7C-92C2-1E24-74CD56F6E128}"/>
              </a:ext>
            </a:extLst>
          </p:cNvPr>
          <p:cNvSpPr/>
          <p:nvPr userDrawn="1"/>
        </p:nvSpPr>
        <p:spPr>
          <a:xfrm>
            <a:off x="10142219" y="4684936"/>
            <a:ext cx="205200" cy="2052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p>
        </p:txBody>
      </p:sp>
      <p:sp>
        <p:nvSpPr>
          <p:cNvPr id="2" name="Titre 1">
            <a:extLst>
              <a:ext uri="{FF2B5EF4-FFF2-40B4-BE49-F238E27FC236}">
                <a16:creationId xmlns:a16="http://schemas.microsoft.com/office/drawing/2014/main" id="{914DE78F-410E-0F1A-0802-8D446619DE0B}"/>
              </a:ext>
            </a:extLst>
          </p:cNvPr>
          <p:cNvSpPr>
            <a:spLocks noGrp="1"/>
          </p:cNvSpPr>
          <p:nvPr>
            <p:ph type="ctrTitle"/>
          </p:nvPr>
        </p:nvSpPr>
        <p:spPr>
          <a:xfrm>
            <a:off x="906780" y="2037974"/>
            <a:ext cx="3060000" cy="1080000"/>
          </a:xfrm>
          <a:prstGeom prst="rect">
            <a:avLst/>
          </a:prstGeom>
        </p:spPr>
        <p:txBody>
          <a:bodyPr anchor="b">
            <a:normAutofit/>
          </a:bodyPr>
          <a:lstStyle>
            <a:lvl1pPr algn="l">
              <a:lnSpc>
                <a:spcPct val="80000"/>
              </a:lnSpc>
              <a:defRPr sz="4400">
                <a:solidFill>
                  <a:schemeClr val="accent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BA94E32B-8B23-75EA-4DC5-6064FED1FE95}"/>
              </a:ext>
            </a:extLst>
          </p:cNvPr>
          <p:cNvSpPr>
            <a:spLocks noGrp="1"/>
          </p:cNvSpPr>
          <p:nvPr>
            <p:ph type="subTitle" idx="1"/>
          </p:nvPr>
        </p:nvSpPr>
        <p:spPr>
          <a:xfrm>
            <a:off x="906780" y="3602038"/>
            <a:ext cx="3060000" cy="1655762"/>
          </a:xfrm>
        </p:spPr>
        <p:txBody>
          <a:bodyPr>
            <a:normAutofit/>
          </a:bodyPr>
          <a:lstStyle>
            <a:lvl1pPr marL="0" indent="0" algn="l">
              <a:buNone/>
              <a:defRPr sz="1600">
                <a:solidFill>
                  <a:schemeClr val="accent2"/>
                </a:solidFill>
                <a:latin typeface="+mn-lt"/>
                <a:ea typeface="Roboto Slab" pitchFamily="2" charset="0"/>
                <a:cs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Picture Placeholder 4">
            <a:extLst>
              <a:ext uri="{FF2B5EF4-FFF2-40B4-BE49-F238E27FC236}">
                <a16:creationId xmlns:a16="http://schemas.microsoft.com/office/drawing/2014/main" id="{068E0C23-811E-D29F-D00E-1E84B4AB5120}"/>
              </a:ext>
            </a:extLst>
          </p:cNvPr>
          <p:cNvSpPr>
            <a:spLocks noGrp="1"/>
          </p:cNvSpPr>
          <p:nvPr>
            <p:ph type="pic" sz="quarter" idx="13" hasCustomPrompt="1"/>
          </p:nvPr>
        </p:nvSpPr>
        <p:spPr>
          <a:xfrm>
            <a:off x="4247833" y="606175"/>
            <a:ext cx="2868612" cy="700624"/>
          </a:xfrm>
        </p:spPr>
        <p:txBody>
          <a:bodyPr anchor="ctr"/>
          <a:lstStyle>
            <a:lvl1pPr marL="0" indent="0" algn="ctr">
              <a:buFont typeface="Arial" panose="020B0604020202020204" pitchFamily="34" charset="0"/>
              <a:buNone/>
              <a:defRPr/>
            </a:lvl1pPr>
          </a:lstStyle>
          <a:p>
            <a:r>
              <a:rPr lang="fr-FR" dirty="0"/>
              <a:t>Logo client</a:t>
            </a:r>
          </a:p>
        </p:txBody>
      </p:sp>
      <p:pic>
        <p:nvPicPr>
          <p:cNvPr id="7" name="Image 7">
            <a:extLst>
              <a:ext uri="{FF2B5EF4-FFF2-40B4-BE49-F238E27FC236}">
                <a16:creationId xmlns:a16="http://schemas.microsoft.com/office/drawing/2014/main" id="{0345B500-3A68-154C-C959-417590F3B016}"/>
              </a:ext>
            </a:extLst>
          </p:cNvPr>
          <p:cNvPicPr>
            <a:picLocks noChangeAspect="1"/>
          </p:cNvPicPr>
          <p:nvPr userDrawn="1"/>
        </p:nvPicPr>
        <p:blipFill rotWithShape="1">
          <a:blip r:embed="rId4"/>
          <a:srcRect l="3790" t="16069" r="6387" b="14330"/>
          <a:stretch/>
        </p:blipFill>
        <p:spPr>
          <a:xfrm>
            <a:off x="906781" y="5526405"/>
            <a:ext cx="1363980" cy="312692"/>
          </a:xfrm>
          <a:prstGeom prst="rect">
            <a:avLst/>
          </a:prstGeom>
        </p:spPr>
      </p:pic>
      <p:sp>
        <p:nvSpPr>
          <p:cNvPr id="16" name="TextBox 15">
            <a:extLst>
              <a:ext uri="{FF2B5EF4-FFF2-40B4-BE49-F238E27FC236}">
                <a16:creationId xmlns:a16="http://schemas.microsoft.com/office/drawing/2014/main" id="{8F4FB492-11DE-7571-0370-914FF82CB11D}"/>
              </a:ext>
            </a:extLst>
          </p:cNvPr>
          <p:cNvSpPr txBox="1"/>
          <p:nvPr userDrawn="1"/>
        </p:nvSpPr>
        <p:spPr>
          <a:xfrm>
            <a:off x="4774825" y="6593069"/>
            <a:ext cx="6099858" cy="24622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000000">
                  <a:lumMod val="100000"/>
                </a:srgbClr>
              </a:buClr>
              <a:buSzPct val="80000"/>
              <a:buFontTx/>
              <a:buNone/>
              <a:tabLst/>
              <a:defRPr/>
            </a:pPr>
            <a:r>
              <a:rPr kumimoji="0" lang="fr-FR" sz="1100" b="0" i="1" u="none" strike="noStrike" kern="1200" cap="none" spc="0" normalizeH="0" baseline="0" noProof="0" dirty="0">
                <a:ln>
                  <a:noFill/>
                </a:ln>
                <a:solidFill>
                  <a:srgbClr val="7F7F7F"/>
                </a:solidFill>
                <a:effectLst/>
                <a:uLnTx/>
                <a:uFillTx/>
                <a:latin typeface="Garamond"/>
                <a:ea typeface="+mn-ea"/>
                <a:cs typeface="+mn-cs"/>
              </a:rPr>
              <a:t>Ce document est strictement privé et confidentiel et ne peut être lu sans les commentaires apportés lors de la réunion de synthèse</a:t>
            </a:r>
            <a:r>
              <a:rPr kumimoji="0" lang="fr-FR" sz="1100" b="0" i="0" u="none" strike="noStrike" kern="1200" cap="none" spc="0" normalizeH="0" baseline="0" noProof="0" dirty="0">
                <a:ln>
                  <a:noFill/>
                </a:ln>
                <a:solidFill>
                  <a:srgbClr val="65434B">
                    <a:lumMod val="100000"/>
                  </a:srgbClr>
                </a:solidFill>
                <a:effectLst/>
                <a:uLnTx/>
                <a:uFillTx/>
                <a:latin typeface="Garamond"/>
                <a:ea typeface="+mn-ea"/>
                <a:cs typeface="+mn-cs"/>
              </a:rPr>
              <a:t>.</a:t>
            </a:r>
          </a:p>
        </p:txBody>
      </p:sp>
      <p:sp>
        <p:nvSpPr>
          <p:cNvPr id="9" name="UpSlide Options" descr="{&#10;  &quot;NoBreadcrumb&quot;: true,&#10;  &quot;NoBreadcrumbNorReminder&quot;: true,&#10;  &quot;MinimumUpSlideVersion&quot;: &quot;0.0.0.0&quot;&#10;}" hidden="1">
            <a:extLst>
              <a:ext uri="{FF2B5EF4-FFF2-40B4-BE49-F238E27FC236}">
                <a16:creationId xmlns:a16="http://schemas.microsoft.com/office/drawing/2014/main" id="{6992F30B-E645-47C2-3909-8D205D270C42}"/>
              </a:ext>
            </a:extLst>
          </p:cNvPr>
          <p:cNvSpPr/>
          <p:nvPr userDrawn="1"/>
        </p:nvSpPr>
        <p:spPr>
          <a:xfrm>
            <a:off x="12192000" y="6858000"/>
            <a:ext cx="0" cy="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p>
        </p:txBody>
      </p:sp>
      <p:pic>
        <p:nvPicPr>
          <p:cNvPr id="4" name="Image 7">
            <a:extLst>
              <a:ext uri="{FF2B5EF4-FFF2-40B4-BE49-F238E27FC236}">
                <a16:creationId xmlns:a16="http://schemas.microsoft.com/office/drawing/2014/main" id="{8727FC8D-F00F-44BC-11E5-83E7B148505E}"/>
              </a:ext>
            </a:extLst>
          </p:cNvPr>
          <p:cNvPicPr>
            <a:picLocks/>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06780" y="5969250"/>
            <a:ext cx="1289080" cy="282575"/>
          </a:xfrm>
          <a:prstGeom prst="rect">
            <a:avLst/>
          </a:prstGeom>
          <a:noFill/>
          <a:ln>
            <a:noFill/>
          </a:ln>
        </p:spPr>
      </p:pic>
    </p:spTree>
    <p:extLst>
      <p:ext uri="{BB962C8B-B14F-4D97-AF65-F5344CB8AC3E}">
        <p14:creationId xmlns:p14="http://schemas.microsoft.com/office/powerpoint/2010/main" val="243629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lgn="just">
              <a:defRPr sz="2000">
                <a:solidFill>
                  <a:srgbClr val="595959"/>
                </a:solidFill>
                <a:latin typeface="Garamond" panose="02020404030301010803" pitchFamily="18" charset="0"/>
              </a:defRPr>
            </a:lvl1pPr>
            <a:lvl2pPr algn="just">
              <a:defRPr sz="1800">
                <a:latin typeface="Garamond" panose="02020404030301010803" pitchFamily="18" charset="0"/>
              </a:defRPr>
            </a:lvl2pPr>
            <a:lvl3pPr algn="just">
              <a:defRPr sz="1700">
                <a:latin typeface="Garamond" panose="02020404030301010803" pitchFamily="18" charset="0"/>
              </a:defRPr>
            </a:lvl3pPr>
            <a:lvl4pPr algn="just">
              <a:defRPr sz="1600">
                <a:latin typeface="Garamond" panose="02020404030301010803" pitchFamily="18" charset="0"/>
              </a:defRPr>
            </a:lvl4pPr>
            <a:lvl5pPr algn="just">
              <a:defRPr sz="1600">
                <a:latin typeface="Garamond" panose="02020404030301010803" pitchFamily="18"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a:xfrm>
            <a:off x="4792960" y="6320703"/>
            <a:ext cx="2844800" cy="365125"/>
          </a:xfrm>
          <a:prstGeom prst="rect">
            <a:avLst/>
          </a:prstGeom>
        </p:spPr>
        <p:txBody>
          <a:bodyPr/>
          <a:lstStyle/>
          <a:p>
            <a:r>
              <a:rPr lang="fr-FR" dirty="0"/>
              <a:t> </a:t>
            </a:r>
          </a:p>
        </p:txBody>
      </p:sp>
      <p:sp>
        <p:nvSpPr>
          <p:cNvPr id="7" name="Espace réservé du pied de page 4"/>
          <p:cNvSpPr txBox="1">
            <a:spLocks/>
          </p:cNvSpPr>
          <p:nvPr userDrawn="1"/>
        </p:nvSpPr>
        <p:spPr>
          <a:xfrm>
            <a:off x="623392" y="6350001"/>
            <a:ext cx="308252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7A3D598-22CD-45C9-8491-70C9036BE012}" type="slidenum">
              <a:rPr lang="fr-FR" sz="1200" smtClean="0"/>
              <a:pPr algn="l"/>
              <a:t>‹N°›</a:t>
            </a:fld>
            <a:endParaRPr lang="fr-FR" sz="1200" dirty="0"/>
          </a:p>
        </p:txBody>
      </p:sp>
      <p:sp>
        <p:nvSpPr>
          <p:cNvPr id="9" name="Rectangle 8"/>
          <p:cNvSpPr>
            <a:spLocks noChangeArrowheads="1"/>
          </p:cNvSpPr>
          <p:nvPr userDrawn="1"/>
        </p:nvSpPr>
        <p:spPr bwMode="gray">
          <a:xfrm>
            <a:off x="617554" y="1272368"/>
            <a:ext cx="10968567" cy="25200"/>
          </a:xfrm>
          <a:prstGeom prst="rect">
            <a:avLst/>
          </a:prstGeom>
          <a:gradFill flip="none" rotWithShape="1">
            <a:gsLst>
              <a:gs pos="0">
                <a:schemeClr val="bg1">
                  <a:lumMod val="75000"/>
                </a:schemeClr>
              </a:gs>
              <a:gs pos="21000">
                <a:schemeClr val="bg1">
                  <a:lumMod val="85000"/>
                </a:schemeClr>
              </a:gs>
              <a:gs pos="51000">
                <a:schemeClr val="bg1">
                  <a:lumMod val="95000"/>
                </a:schemeClr>
              </a:gs>
              <a:gs pos="100000">
                <a:schemeClr val="bg1"/>
              </a:gs>
            </a:gsLst>
            <a:lin ang="0" scaled="1"/>
            <a:tileRect/>
          </a:gradFill>
          <a:ln>
            <a:noFill/>
          </a:ln>
        </p:spPr>
        <p:txBody>
          <a:bodyPr wrap="none" anchor="ctr"/>
          <a:lstStyle/>
          <a:p>
            <a:pPr algn="ctr"/>
            <a:endParaRPr kumimoji="1" lang="fr-FR" sz="2400" dirty="0"/>
          </a:p>
        </p:txBody>
      </p:sp>
      <p:sp>
        <p:nvSpPr>
          <p:cNvPr id="4" name="Espace réservé de la date 3">
            <a:extLst>
              <a:ext uri="{FF2B5EF4-FFF2-40B4-BE49-F238E27FC236}">
                <a16:creationId xmlns:a16="http://schemas.microsoft.com/office/drawing/2014/main" id="{CDF7CC32-B7E1-BF9C-2A91-3A957971C5F0}"/>
              </a:ext>
            </a:extLst>
          </p:cNvPr>
          <p:cNvSpPr>
            <a:spLocks noGrp="1"/>
          </p:cNvSpPr>
          <p:nvPr>
            <p:ph type="dt" sz="half" idx="12"/>
          </p:nvPr>
        </p:nvSpPr>
        <p:spPr/>
        <p:txBody>
          <a:bodyPr/>
          <a:lstStyle/>
          <a:p>
            <a:r>
              <a:rPr lang="fr-FR"/>
              <a:t>23/12/2020</a:t>
            </a:r>
            <a:endParaRPr lang="fr-FR" dirty="0"/>
          </a:p>
        </p:txBody>
      </p:sp>
      <p:sp>
        <p:nvSpPr>
          <p:cNvPr id="6" name="Espace réservé du titre 1">
            <a:extLst>
              <a:ext uri="{FF2B5EF4-FFF2-40B4-BE49-F238E27FC236}">
                <a16:creationId xmlns:a16="http://schemas.microsoft.com/office/drawing/2014/main" id="{6B4CB3D9-23D6-A35D-8EAF-D8AA549F6885}"/>
              </a:ext>
            </a:extLst>
          </p:cNvPr>
          <p:cNvSpPr>
            <a:spLocks noGrp="1"/>
          </p:cNvSpPr>
          <p:nvPr>
            <p:ph type="title"/>
          </p:nvPr>
        </p:nvSpPr>
        <p:spPr>
          <a:xfrm>
            <a:off x="609600" y="274638"/>
            <a:ext cx="10972800" cy="507787"/>
          </a:xfrm>
          <a:prstGeom prst="rect">
            <a:avLst/>
          </a:prstGeom>
        </p:spPr>
        <p:txBody>
          <a:bodyPr vert="horz" lIns="91440" tIns="45720" rIns="91440" bIns="45720" rtlCol="0" anchor="ctr">
            <a:noAutofit/>
          </a:bodyPr>
          <a:lstStyle>
            <a:lvl1pPr>
              <a:defRPr sz="3200"/>
            </a:lvl1pPr>
          </a:lstStyle>
          <a:p>
            <a:r>
              <a:rPr lang="fr-FR" dirty="0"/>
              <a:t>Modifiez le style du titre</a:t>
            </a:r>
          </a:p>
        </p:txBody>
      </p:sp>
      <p:sp>
        <p:nvSpPr>
          <p:cNvPr id="10" name="Espace réservé du titre 1">
            <a:extLst>
              <a:ext uri="{FF2B5EF4-FFF2-40B4-BE49-F238E27FC236}">
                <a16:creationId xmlns:a16="http://schemas.microsoft.com/office/drawing/2014/main" id="{77223A4D-873C-4BF9-E969-9FD8E4CE5E91}"/>
              </a:ext>
            </a:extLst>
          </p:cNvPr>
          <p:cNvSpPr txBox="1">
            <a:spLocks/>
          </p:cNvSpPr>
          <p:nvPr userDrawn="1"/>
        </p:nvSpPr>
        <p:spPr>
          <a:xfrm>
            <a:off x="601646" y="816973"/>
            <a:ext cx="10972800" cy="5077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B03A88"/>
                </a:solidFill>
                <a:latin typeface="Garamond" panose="02020404030301010803" pitchFamily="18" charset="0"/>
                <a:ea typeface="+mj-ea"/>
                <a:cs typeface="+mj-cs"/>
              </a:defRPr>
            </a:lvl1pPr>
          </a:lstStyle>
          <a:p>
            <a:endParaRPr lang="fr-FR" sz="26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3F85D19E-879C-36F9-8A80-3AD2A2FD4207}"/>
              </a:ext>
            </a:extLst>
          </p:cNvPr>
          <p:cNvSpPr>
            <a:spLocks noGrp="1"/>
          </p:cNvSpPr>
          <p:nvPr>
            <p:ph idx="13"/>
          </p:nvPr>
        </p:nvSpPr>
        <p:spPr>
          <a:xfrm>
            <a:off x="593692" y="779750"/>
            <a:ext cx="10972800" cy="420199"/>
          </a:xfrm>
        </p:spPr>
        <p:txBody>
          <a:bodyPr>
            <a:normAutofit/>
          </a:bodyPr>
          <a:lstStyle>
            <a:lvl1pPr marL="0" indent="0">
              <a:buNone/>
              <a:defRPr sz="2600" b="0">
                <a:solidFill>
                  <a:schemeClr val="bg1">
                    <a:lumMod val="50000"/>
                  </a:schemeClr>
                </a:solidFill>
                <a:latin typeface="Garamond" panose="02020404030301010803" pitchFamily="18" charset="0"/>
              </a:defRPr>
            </a:lvl1pPr>
            <a:lvl2pPr>
              <a:defRPr sz="1800">
                <a:latin typeface="+mn-lt"/>
              </a:defRPr>
            </a:lvl2pPr>
            <a:lvl3pPr>
              <a:defRPr sz="1700">
                <a:latin typeface="+mn-lt"/>
              </a:defRPr>
            </a:lvl3pPr>
            <a:lvl4pPr>
              <a:defRPr sz="1600">
                <a:latin typeface="+mn-lt"/>
              </a:defRPr>
            </a:lvl4pPr>
            <a:lvl5pPr>
              <a:defRPr sz="1600">
                <a:latin typeface="+mn-lt"/>
              </a:defRPr>
            </a:lvl5pPr>
          </a:lstStyle>
          <a:p>
            <a:pPr lvl="0"/>
            <a:endParaRPr lang="fr-FR" dirty="0"/>
          </a:p>
        </p:txBody>
      </p:sp>
    </p:spTree>
    <p:extLst>
      <p:ext uri="{BB962C8B-B14F-4D97-AF65-F5344CB8AC3E}">
        <p14:creationId xmlns:p14="http://schemas.microsoft.com/office/powerpoint/2010/main" val="95966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3860146"/>
            <a:ext cx="10363200" cy="1362075"/>
          </a:xfrm>
        </p:spPr>
        <p:txBody>
          <a:bodyPr anchor="t">
            <a:normAutofit/>
          </a:bodyPr>
          <a:lstStyle>
            <a:lvl1pPr algn="ctr">
              <a:defRPr kumimoji="0" lang="fr-FR" sz="4000" b="0" i="0" u="none" strike="noStrike" kern="1200" cap="none" spc="0" normalizeH="0" baseline="0" dirty="0">
                <a:ln>
                  <a:noFill/>
                </a:ln>
                <a:solidFill>
                  <a:srgbClr val="B03A88"/>
                </a:solidFill>
                <a:effectLst/>
                <a:uLnTx/>
                <a:uFillTx/>
                <a:latin typeface="Garamond" panose="02020404030301010803" pitchFamily="18" charset="0"/>
                <a:ea typeface="+mj-ea"/>
                <a:cs typeface="+mj-cs"/>
              </a:defRPr>
            </a:lvl1pPr>
          </a:lstStyle>
          <a:p>
            <a:r>
              <a:rPr lang="fr-FR" dirty="0"/>
              <a:t>Nom de la partie</a:t>
            </a:r>
          </a:p>
        </p:txBody>
      </p:sp>
      <p:sp>
        <p:nvSpPr>
          <p:cNvPr id="3" name="Espace réservé du texte 2"/>
          <p:cNvSpPr>
            <a:spLocks noGrp="1"/>
          </p:cNvSpPr>
          <p:nvPr>
            <p:ph type="body" idx="1" hasCustomPrompt="1"/>
          </p:nvPr>
        </p:nvSpPr>
        <p:spPr>
          <a:xfrm>
            <a:off x="914400" y="1880757"/>
            <a:ext cx="10363200" cy="1500187"/>
          </a:xfrm>
        </p:spPr>
        <p:txBody>
          <a:bodyPr anchor="b">
            <a:normAutofit/>
          </a:bodyPr>
          <a:lstStyle>
            <a:lvl1pPr marL="0" indent="0" algn="ctr" defTabSz="914400" rtl="0" eaLnBrk="1" latinLnBrk="0" hangingPunct="1">
              <a:spcBef>
                <a:spcPct val="0"/>
              </a:spcBef>
              <a:buNone/>
              <a:defRPr lang="fr-FR" sz="4800" b="1" kern="1200" cap="all" dirty="0">
                <a:solidFill>
                  <a:schemeClr val="tx1">
                    <a:lumMod val="65000"/>
                    <a:lumOff val="35000"/>
                  </a:schemeClr>
                </a:solidFill>
                <a:latin typeface="Garamond" panose="02020404030301010803" pitchFamily="18" charset="0"/>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PREMIER Thème</a:t>
            </a:r>
          </a:p>
        </p:txBody>
      </p:sp>
      <p:sp>
        <p:nvSpPr>
          <p:cNvPr id="4" name="Espace réservé de la date 3"/>
          <p:cNvSpPr>
            <a:spLocks noGrp="1"/>
          </p:cNvSpPr>
          <p:nvPr>
            <p:ph type="dt" sz="half" idx="10"/>
          </p:nvPr>
        </p:nvSpPr>
        <p:spPr/>
        <p:txBody>
          <a:bodyPr/>
          <a:lstStyle/>
          <a:p>
            <a:r>
              <a:rPr lang="fr-FR" dirty="0"/>
              <a:t>23/12/2020</a:t>
            </a:r>
          </a:p>
        </p:txBody>
      </p:sp>
      <p:sp>
        <p:nvSpPr>
          <p:cNvPr id="5" name="Espace réservé du pied de page 4"/>
          <p:cNvSpPr>
            <a:spLocks noGrp="1"/>
          </p:cNvSpPr>
          <p:nvPr>
            <p:ph type="ftr" sz="quarter" idx="11"/>
          </p:nvPr>
        </p:nvSpPr>
        <p:spPr>
          <a:xfrm>
            <a:off x="4792960" y="6320703"/>
            <a:ext cx="2844800" cy="365125"/>
          </a:xfrm>
          <a:prstGeom prst="rect">
            <a:avLst/>
          </a:prstGeom>
        </p:spPr>
        <p:txBody>
          <a:bodyPr/>
          <a:lstStyle>
            <a:lvl1pPr>
              <a:defRPr>
                <a:latin typeface="Garamond" panose="02020404030301010803" pitchFamily="18" charset="0"/>
              </a:defRPr>
            </a:lvl1pPr>
          </a:lstStyle>
          <a:p>
            <a:r>
              <a:rPr lang="fr-FR" dirty="0"/>
              <a:t> </a:t>
            </a:r>
          </a:p>
        </p:txBody>
      </p:sp>
      <p:sp>
        <p:nvSpPr>
          <p:cNvPr id="6" name="Organigramme : Connecteur 5">
            <a:extLst>
              <a:ext uri="{FF2B5EF4-FFF2-40B4-BE49-F238E27FC236}">
                <a16:creationId xmlns:a16="http://schemas.microsoft.com/office/drawing/2014/main" id="{4A4BFB4E-BEE3-F1E5-58EA-4F2B109FFCA4}"/>
              </a:ext>
            </a:extLst>
          </p:cNvPr>
          <p:cNvSpPr/>
          <p:nvPr userDrawn="1"/>
        </p:nvSpPr>
        <p:spPr>
          <a:xfrm>
            <a:off x="9605913" y="2494932"/>
            <a:ext cx="942680" cy="886012"/>
          </a:xfrm>
          <a:prstGeom prst="flowChartConnector">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bg1"/>
                </a:solidFill>
                <a:latin typeface="Garamond" panose="02020404030301010803" pitchFamily="18" charset="0"/>
                <a:ea typeface="Gadugi" panose="020B0502040204020203" pitchFamily="34" charset="0"/>
              </a:rPr>
              <a:t>1</a:t>
            </a:r>
            <a:endParaRPr lang="fr-FR" sz="3000" dirty="0">
              <a:solidFill>
                <a:schemeClr val="bg1"/>
              </a:solidFill>
              <a:latin typeface="Garamond" panose="02020404030301010803" pitchFamily="18" charset="0"/>
              <a:ea typeface="Gadugi" panose="020B0502040204020203" pitchFamily="34" charset="0"/>
            </a:endParaRPr>
          </a:p>
        </p:txBody>
      </p:sp>
      <p:pic>
        <p:nvPicPr>
          <p:cNvPr id="7" name="Image 6">
            <a:extLst>
              <a:ext uri="{FF2B5EF4-FFF2-40B4-BE49-F238E27FC236}">
                <a16:creationId xmlns:a16="http://schemas.microsoft.com/office/drawing/2014/main" id="{F1BFD271-2B69-33A5-97C7-190F79189A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 t="62125" r="-75" b="10706"/>
          <a:stretch/>
        </p:blipFill>
        <p:spPr>
          <a:xfrm>
            <a:off x="0" y="3390"/>
            <a:ext cx="12192000" cy="1656184"/>
          </a:xfrm>
          <a:prstGeom prst="rect">
            <a:avLst/>
          </a:prstGeom>
        </p:spPr>
      </p:pic>
    </p:spTree>
    <p:extLst>
      <p:ext uri="{BB962C8B-B14F-4D97-AF65-F5344CB8AC3E}">
        <p14:creationId xmlns:p14="http://schemas.microsoft.com/office/powerpoint/2010/main" val="251830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3860146"/>
            <a:ext cx="10363200" cy="1362075"/>
          </a:xfrm>
        </p:spPr>
        <p:txBody>
          <a:bodyPr anchor="t">
            <a:normAutofit/>
          </a:bodyPr>
          <a:lstStyle>
            <a:lvl1pPr algn="ctr">
              <a:defRPr kumimoji="0" lang="fr-FR" sz="4000" b="0" i="0" u="none" strike="noStrike" kern="1200" cap="none" spc="0" normalizeH="0" baseline="0" dirty="0">
                <a:ln>
                  <a:noFill/>
                </a:ln>
                <a:solidFill>
                  <a:srgbClr val="B03A88"/>
                </a:solidFill>
                <a:effectLst/>
                <a:uLnTx/>
                <a:uFillTx/>
                <a:latin typeface="Garamond" panose="02020404030301010803" pitchFamily="18" charset="0"/>
                <a:ea typeface="+mj-ea"/>
                <a:cs typeface="+mj-cs"/>
              </a:defRPr>
            </a:lvl1pPr>
          </a:lstStyle>
          <a:p>
            <a:r>
              <a:rPr lang="fr-FR" dirty="0"/>
              <a:t>Nom de la partie</a:t>
            </a:r>
          </a:p>
        </p:txBody>
      </p:sp>
      <p:sp>
        <p:nvSpPr>
          <p:cNvPr id="3" name="Espace réservé du texte 2"/>
          <p:cNvSpPr>
            <a:spLocks noGrp="1"/>
          </p:cNvSpPr>
          <p:nvPr>
            <p:ph type="body" idx="1" hasCustomPrompt="1"/>
          </p:nvPr>
        </p:nvSpPr>
        <p:spPr>
          <a:xfrm>
            <a:off x="914400" y="1880757"/>
            <a:ext cx="10363200" cy="1500187"/>
          </a:xfrm>
        </p:spPr>
        <p:txBody>
          <a:bodyPr anchor="b">
            <a:normAutofit/>
          </a:bodyPr>
          <a:lstStyle>
            <a:lvl1pPr marL="0" indent="0" algn="ctr" defTabSz="914400" rtl="0" eaLnBrk="1" latinLnBrk="0" hangingPunct="1">
              <a:spcBef>
                <a:spcPct val="0"/>
              </a:spcBef>
              <a:buNone/>
              <a:defRPr lang="fr-FR" sz="4800" b="1" kern="1200" cap="all" dirty="0">
                <a:solidFill>
                  <a:schemeClr val="tx1">
                    <a:lumMod val="65000"/>
                    <a:lumOff val="35000"/>
                  </a:schemeClr>
                </a:solidFill>
                <a:latin typeface="Garamond" panose="02020404030301010803" pitchFamily="18" charset="0"/>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PREMIER Thème</a:t>
            </a:r>
          </a:p>
        </p:txBody>
      </p:sp>
      <p:sp>
        <p:nvSpPr>
          <p:cNvPr id="4" name="Espace réservé de la date 3"/>
          <p:cNvSpPr>
            <a:spLocks noGrp="1"/>
          </p:cNvSpPr>
          <p:nvPr>
            <p:ph type="dt" sz="half" idx="10"/>
          </p:nvPr>
        </p:nvSpPr>
        <p:spPr/>
        <p:txBody>
          <a:bodyPr/>
          <a:lstStyle/>
          <a:p>
            <a:r>
              <a:rPr lang="fr-FR" dirty="0"/>
              <a:t>23/12/2020</a:t>
            </a:r>
          </a:p>
        </p:txBody>
      </p:sp>
      <p:sp>
        <p:nvSpPr>
          <p:cNvPr id="5" name="Espace réservé du pied de page 4"/>
          <p:cNvSpPr>
            <a:spLocks noGrp="1"/>
          </p:cNvSpPr>
          <p:nvPr>
            <p:ph type="ftr" sz="quarter" idx="11"/>
          </p:nvPr>
        </p:nvSpPr>
        <p:spPr>
          <a:xfrm>
            <a:off x="4792960" y="6320703"/>
            <a:ext cx="2844800" cy="365125"/>
          </a:xfrm>
          <a:prstGeom prst="rect">
            <a:avLst/>
          </a:prstGeom>
        </p:spPr>
        <p:txBody>
          <a:bodyPr/>
          <a:lstStyle>
            <a:lvl1pPr>
              <a:defRPr>
                <a:latin typeface="Garamond" panose="02020404030301010803" pitchFamily="18" charset="0"/>
              </a:defRPr>
            </a:lvl1pPr>
          </a:lstStyle>
          <a:p>
            <a:r>
              <a:rPr lang="fr-FR" dirty="0"/>
              <a:t> </a:t>
            </a:r>
          </a:p>
        </p:txBody>
      </p:sp>
      <p:sp>
        <p:nvSpPr>
          <p:cNvPr id="6" name="Organigramme : Connecteur 5">
            <a:extLst>
              <a:ext uri="{FF2B5EF4-FFF2-40B4-BE49-F238E27FC236}">
                <a16:creationId xmlns:a16="http://schemas.microsoft.com/office/drawing/2014/main" id="{4A4BFB4E-BEE3-F1E5-58EA-4F2B109FFCA4}"/>
              </a:ext>
            </a:extLst>
          </p:cNvPr>
          <p:cNvSpPr/>
          <p:nvPr userDrawn="1"/>
        </p:nvSpPr>
        <p:spPr>
          <a:xfrm>
            <a:off x="9634194" y="2494153"/>
            <a:ext cx="942680" cy="886012"/>
          </a:xfrm>
          <a:prstGeom prst="flowChartConnector">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bg1"/>
                </a:solidFill>
                <a:latin typeface="Garamond" panose="02020404030301010803" pitchFamily="18" charset="0"/>
                <a:ea typeface="Gadugi" panose="020B0502040204020203" pitchFamily="34" charset="0"/>
              </a:rPr>
              <a:t>2</a:t>
            </a:r>
            <a:endParaRPr lang="fr-FR" sz="3000" dirty="0">
              <a:solidFill>
                <a:schemeClr val="bg1"/>
              </a:solidFill>
              <a:latin typeface="Garamond" panose="02020404030301010803" pitchFamily="18" charset="0"/>
              <a:ea typeface="Gadugi" panose="020B0502040204020203" pitchFamily="34" charset="0"/>
            </a:endParaRPr>
          </a:p>
        </p:txBody>
      </p:sp>
      <p:pic>
        <p:nvPicPr>
          <p:cNvPr id="7" name="Image 6">
            <a:extLst>
              <a:ext uri="{FF2B5EF4-FFF2-40B4-BE49-F238E27FC236}">
                <a16:creationId xmlns:a16="http://schemas.microsoft.com/office/drawing/2014/main" id="{F1BFD271-2B69-33A5-97C7-190F79189A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 t="62125" r="-75" b="10706"/>
          <a:stretch/>
        </p:blipFill>
        <p:spPr>
          <a:xfrm>
            <a:off x="0" y="3390"/>
            <a:ext cx="12192000" cy="1656184"/>
          </a:xfrm>
          <a:prstGeom prst="rect">
            <a:avLst/>
          </a:prstGeom>
        </p:spPr>
      </p:pic>
    </p:spTree>
    <p:extLst>
      <p:ext uri="{BB962C8B-B14F-4D97-AF65-F5344CB8AC3E}">
        <p14:creationId xmlns:p14="http://schemas.microsoft.com/office/powerpoint/2010/main" val="28497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atin typeface="+mn-lt"/>
              </a:defRPr>
            </a:lvl1pPr>
          </a:lstStyle>
          <a:p>
            <a:r>
              <a:rPr lang="fr-FR" dirty="0"/>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solidFill>
                  <a:srgbClr val="595959"/>
                </a:solidFill>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solidFill>
                  <a:srgbClr val="595959"/>
                </a:solidFill>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p:cNvSpPr>
            <a:spLocks noChangeArrowheads="1"/>
          </p:cNvSpPr>
          <p:nvPr userDrawn="1"/>
        </p:nvSpPr>
        <p:spPr bwMode="gray">
          <a:xfrm>
            <a:off x="625508" y="1420963"/>
            <a:ext cx="10968567" cy="25200"/>
          </a:xfrm>
          <a:prstGeom prst="rect">
            <a:avLst/>
          </a:prstGeom>
          <a:gradFill flip="none" rotWithShape="1">
            <a:gsLst>
              <a:gs pos="0">
                <a:schemeClr val="bg1">
                  <a:lumMod val="75000"/>
                </a:schemeClr>
              </a:gs>
              <a:gs pos="21000">
                <a:schemeClr val="bg1">
                  <a:lumMod val="85000"/>
                </a:schemeClr>
              </a:gs>
              <a:gs pos="51000">
                <a:schemeClr val="bg1">
                  <a:lumMod val="95000"/>
                </a:schemeClr>
              </a:gs>
              <a:gs pos="100000">
                <a:schemeClr val="bg1"/>
              </a:gs>
            </a:gsLst>
            <a:lin ang="0" scaled="1"/>
            <a:tileRect/>
          </a:gradFill>
          <a:ln>
            <a:noFill/>
          </a:ln>
        </p:spPr>
        <p:txBody>
          <a:bodyPr wrap="none" anchor="ctr"/>
          <a:lstStyle/>
          <a:p>
            <a:pPr algn="ctr"/>
            <a:endParaRPr kumimoji="1" lang="fr-FR" sz="2400" dirty="0"/>
          </a:p>
        </p:txBody>
      </p:sp>
      <p:sp>
        <p:nvSpPr>
          <p:cNvPr id="9" name="Espace réservé du pied de page 4">
            <a:extLst>
              <a:ext uri="{FF2B5EF4-FFF2-40B4-BE49-F238E27FC236}">
                <a16:creationId xmlns:a16="http://schemas.microsoft.com/office/drawing/2014/main" id="{264B3FE9-AAE5-4A62-9CB8-2374B944DC3C}"/>
              </a:ext>
            </a:extLst>
          </p:cNvPr>
          <p:cNvSpPr txBox="1">
            <a:spLocks/>
          </p:cNvSpPr>
          <p:nvPr userDrawn="1"/>
        </p:nvSpPr>
        <p:spPr>
          <a:xfrm>
            <a:off x="623392" y="6350001"/>
            <a:ext cx="308252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7A3D598-22CD-45C9-8491-70C9036BE012}" type="slidenum">
              <a:rPr lang="fr-FR" sz="1200" smtClean="0"/>
              <a:pPr algn="l"/>
              <a:t>‹N°›</a:t>
            </a:fld>
            <a:endParaRPr lang="fr-FR" sz="1200" dirty="0"/>
          </a:p>
        </p:txBody>
      </p:sp>
    </p:spTree>
    <p:extLst>
      <p:ext uri="{BB962C8B-B14F-4D97-AF65-F5344CB8AC3E}">
        <p14:creationId xmlns:p14="http://schemas.microsoft.com/office/powerpoint/2010/main" val="345106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atin typeface="+mn-lt"/>
              </a:defRPr>
            </a:lvl1pPr>
          </a:lstStyle>
          <a:p>
            <a:r>
              <a:rPr lang="fr-FR" dirty="0"/>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solidFill>
                  <a:srgbClr val="59595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solidFill>
                  <a:srgbClr val="595959"/>
                </a:solidFill>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solidFill>
                  <a:srgbClr val="59595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solidFill>
                  <a:srgbClr val="595959"/>
                </a:solidFill>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a:extLst>
              <a:ext uri="{FF2B5EF4-FFF2-40B4-BE49-F238E27FC236}">
                <a16:creationId xmlns:a16="http://schemas.microsoft.com/office/drawing/2014/main" id="{510E6818-A0B6-4E82-96B9-23E1F4279725}"/>
              </a:ext>
            </a:extLst>
          </p:cNvPr>
          <p:cNvSpPr txBox="1">
            <a:spLocks/>
          </p:cNvSpPr>
          <p:nvPr userDrawn="1"/>
        </p:nvSpPr>
        <p:spPr>
          <a:xfrm>
            <a:off x="623392" y="6350001"/>
            <a:ext cx="308252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7A3D598-22CD-45C9-8491-70C9036BE012}" type="slidenum">
              <a:rPr lang="fr-FR" sz="1200" smtClean="0"/>
              <a:pPr algn="l"/>
              <a:t>‹N°›</a:t>
            </a:fld>
            <a:endParaRPr lang="fr-FR" sz="1200" dirty="0"/>
          </a:p>
        </p:txBody>
      </p:sp>
      <p:sp>
        <p:nvSpPr>
          <p:cNvPr id="11" name="Espace réservé de la date 10">
            <a:extLst>
              <a:ext uri="{FF2B5EF4-FFF2-40B4-BE49-F238E27FC236}">
                <a16:creationId xmlns:a16="http://schemas.microsoft.com/office/drawing/2014/main" id="{FF94D122-B867-4FCB-B852-7A92ADA3950A}"/>
              </a:ext>
            </a:extLst>
          </p:cNvPr>
          <p:cNvSpPr>
            <a:spLocks noGrp="1"/>
          </p:cNvSpPr>
          <p:nvPr>
            <p:ph type="dt" sz="half" idx="10"/>
          </p:nvPr>
        </p:nvSpPr>
        <p:spPr/>
        <p:txBody>
          <a:bodyPr/>
          <a:lstStyle/>
          <a:p>
            <a:r>
              <a:rPr lang="fr-FR" dirty="0"/>
              <a:t>23/12/2020</a:t>
            </a:r>
          </a:p>
        </p:txBody>
      </p:sp>
      <p:sp>
        <p:nvSpPr>
          <p:cNvPr id="12" name="Espace réservé du pied de page 11">
            <a:extLst>
              <a:ext uri="{FF2B5EF4-FFF2-40B4-BE49-F238E27FC236}">
                <a16:creationId xmlns:a16="http://schemas.microsoft.com/office/drawing/2014/main" id="{3621192A-04E3-4A65-809B-FD6281CDC730}"/>
              </a:ext>
            </a:extLst>
          </p:cNvPr>
          <p:cNvSpPr>
            <a:spLocks noGrp="1"/>
          </p:cNvSpPr>
          <p:nvPr>
            <p:ph type="ftr" sz="quarter" idx="11"/>
          </p:nvPr>
        </p:nvSpPr>
        <p:spPr>
          <a:xfrm>
            <a:off x="4792960" y="6320703"/>
            <a:ext cx="2844800" cy="365125"/>
          </a:xfrm>
          <a:prstGeom prst="rect">
            <a:avLst/>
          </a:prstGeom>
        </p:spPr>
        <p:txBody>
          <a:bodyPr/>
          <a:lstStyle/>
          <a:p>
            <a:r>
              <a:rPr lang="fr-FR" dirty="0"/>
              <a:t> </a:t>
            </a:r>
          </a:p>
        </p:txBody>
      </p:sp>
    </p:spTree>
    <p:extLst>
      <p:ext uri="{BB962C8B-B14F-4D97-AF65-F5344CB8AC3E}">
        <p14:creationId xmlns:p14="http://schemas.microsoft.com/office/powerpoint/2010/main" val="267251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atin typeface="+mn-lt"/>
              </a:defRPr>
            </a:lvl1pPr>
          </a:lstStyle>
          <a:p>
            <a:r>
              <a:rPr lang="fr-FR" dirty="0"/>
              <a:t>Modifiez le style du titre</a:t>
            </a:r>
          </a:p>
        </p:txBody>
      </p:sp>
      <p:sp>
        <p:nvSpPr>
          <p:cNvPr id="6" name="Rectangle 5"/>
          <p:cNvSpPr>
            <a:spLocks noChangeArrowheads="1"/>
          </p:cNvSpPr>
          <p:nvPr userDrawn="1"/>
        </p:nvSpPr>
        <p:spPr bwMode="gray">
          <a:xfrm>
            <a:off x="625508" y="1420963"/>
            <a:ext cx="10968567" cy="25200"/>
          </a:xfrm>
          <a:prstGeom prst="rect">
            <a:avLst/>
          </a:prstGeom>
          <a:gradFill flip="none" rotWithShape="1">
            <a:gsLst>
              <a:gs pos="0">
                <a:schemeClr val="bg1">
                  <a:lumMod val="75000"/>
                </a:schemeClr>
              </a:gs>
              <a:gs pos="21000">
                <a:schemeClr val="bg1">
                  <a:lumMod val="85000"/>
                </a:schemeClr>
              </a:gs>
              <a:gs pos="51000">
                <a:schemeClr val="bg1">
                  <a:lumMod val="95000"/>
                </a:schemeClr>
              </a:gs>
              <a:gs pos="100000">
                <a:schemeClr val="bg1"/>
              </a:gs>
            </a:gsLst>
            <a:lin ang="0" scaled="1"/>
            <a:tileRect/>
          </a:gradFill>
          <a:ln>
            <a:noFill/>
          </a:ln>
        </p:spPr>
        <p:txBody>
          <a:bodyPr wrap="none" anchor="ctr"/>
          <a:lstStyle/>
          <a:p>
            <a:pPr algn="ctr"/>
            <a:endParaRPr kumimoji="1" lang="fr-FR" sz="2400" dirty="0"/>
          </a:p>
        </p:txBody>
      </p:sp>
      <p:sp>
        <p:nvSpPr>
          <p:cNvPr id="7" name="Espace réservé du pied de page 4">
            <a:extLst>
              <a:ext uri="{FF2B5EF4-FFF2-40B4-BE49-F238E27FC236}">
                <a16:creationId xmlns:a16="http://schemas.microsoft.com/office/drawing/2014/main" id="{1C196962-0D7C-45F4-B436-1ADB8C9D4B17}"/>
              </a:ext>
            </a:extLst>
          </p:cNvPr>
          <p:cNvSpPr txBox="1">
            <a:spLocks/>
          </p:cNvSpPr>
          <p:nvPr userDrawn="1"/>
        </p:nvSpPr>
        <p:spPr>
          <a:xfrm>
            <a:off x="623392" y="6350001"/>
            <a:ext cx="308252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7A3D598-22CD-45C9-8491-70C9036BE012}" type="slidenum">
              <a:rPr lang="fr-FR" sz="1200" smtClean="0"/>
              <a:pPr algn="l"/>
              <a:t>‹N°›</a:t>
            </a:fld>
            <a:endParaRPr lang="fr-FR" sz="1200" dirty="0"/>
          </a:p>
        </p:txBody>
      </p:sp>
      <p:sp>
        <p:nvSpPr>
          <p:cNvPr id="8" name="Espace réservé de la date 7">
            <a:extLst>
              <a:ext uri="{FF2B5EF4-FFF2-40B4-BE49-F238E27FC236}">
                <a16:creationId xmlns:a16="http://schemas.microsoft.com/office/drawing/2014/main" id="{2039BAF8-5113-FA8B-044D-D8362326D781}"/>
              </a:ext>
            </a:extLst>
          </p:cNvPr>
          <p:cNvSpPr>
            <a:spLocks noGrp="1"/>
          </p:cNvSpPr>
          <p:nvPr>
            <p:ph type="dt" sz="half" idx="10"/>
          </p:nvPr>
        </p:nvSpPr>
        <p:spPr/>
        <p:txBody>
          <a:bodyPr/>
          <a:lstStyle/>
          <a:p>
            <a:r>
              <a:rPr lang="fr-FR"/>
              <a:t>23/12/2020</a:t>
            </a:r>
            <a:endParaRPr lang="fr-FR" dirty="0"/>
          </a:p>
        </p:txBody>
      </p:sp>
      <p:sp>
        <p:nvSpPr>
          <p:cNvPr id="9" name="Espace réservé du pied de page 8">
            <a:extLst>
              <a:ext uri="{FF2B5EF4-FFF2-40B4-BE49-F238E27FC236}">
                <a16:creationId xmlns:a16="http://schemas.microsoft.com/office/drawing/2014/main" id="{31B66D43-CE82-9081-DECE-8B0FAE095E48}"/>
              </a:ext>
            </a:extLst>
          </p:cNvPr>
          <p:cNvSpPr>
            <a:spLocks noGrp="1"/>
          </p:cNvSpPr>
          <p:nvPr>
            <p:ph type="ftr" sz="quarter" idx="11"/>
          </p:nvPr>
        </p:nvSpPr>
        <p:spPr>
          <a:xfrm>
            <a:off x="4792960" y="6320703"/>
            <a:ext cx="2844800" cy="365125"/>
          </a:xfrm>
          <a:prstGeom prst="rect">
            <a:avLst/>
          </a:prstGeom>
        </p:spPr>
        <p:txBody>
          <a:bodyPr/>
          <a:lstStyle/>
          <a:p>
            <a:r>
              <a:rPr lang="fr-FR" dirty="0"/>
              <a:t> </a:t>
            </a:r>
          </a:p>
        </p:txBody>
      </p:sp>
    </p:spTree>
    <p:extLst>
      <p:ext uri="{BB962C8B-B14F-4D97-AF65-F5344CB8AC3E}">
        <p14:creationId xmlns:p14="http://schemas.microsoft.com/office/powerpoint/2010/main" val="17411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4673600" y="6318300"/>
            <a:ext cx="2844800" cy="365125"/>
          </a:xfrm>
          <a:prstGeom prst="rect">
            <a:avLst/>
          </a:prstGeom>
        </p:spPr>
        <p:txBody>
          <a:bodyPr/>
          <a:lstStyle/>
          <a:p>
            <a:r>
              <a:rPr lang="fr-FR" dirty="0"/>
              <a:t> </a:t>
            </a: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ADED9177-9803-44C5-9D16-1B2E0517B861}" type="slidenum">
              <a:rPr lang="fr-FR" smtClean="0"/>
              <a:t>‹N°›</a:t>
            </a:fld>
            <a:endParaRPr lang="fr-FR" dirty="0"/>
          </a:p>
        </p:txBody>
      </p:sp>
      <p:sp>
        <p:nvSpPr>
          <p:cNvPr id="5" name="Espace réservé du pied de page 4">
            <a:extLst>
              <a:ext uri="{FF2B5EF4-FFF2-40B4-BE49-F238E27FC236}">
                <a16:creationId xmlns:a16="http://schemas.microsoft.com/office/drawing/2014/main" id="{9C5A699D-A68C-4FD6-BCEB-E5AA42B783C8}"/>
              </a:ext>
            </a:extLst>
          </p:cNvPr>
          <p:cNvSpPr txBox="1">
            <a:spLocks/>
          </p:cNvSpPr>
          <p:nvPr userDrawn="1"/>
        </p:nvSpPr>
        <p:spPr>
          <a:xfrm>
            <a:off x="623392" y="6350001"/>
            <a:ext cx="308252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7A3D598-22CD-45C9-8491-70C9036BE012}" type="slidenum">
              <a:rPr lang="fr-FR" sz="1200" smtClean="0"/>
              <a:pPr algn="l"/>
              <a:t>‹N°›</a:t>
            </a:fld>
            <a:endParaRPr lang="fr-FR" sz="1200" dirty="0"/>
          </a:p>
        </p:txBody>
      </p:sp>
      <p:sp>
        <p:nvSpPr>
          <p:cNvPr id="6" name="Titre 5">
            <a:extLst>
              <a:ext uri="{FF2B5EF4-FFF2-40B4-BE49-F238E27FC236}">
                <a16:creationId xmlns:a16="http://schemas.microsoft.com/office/drawing/2014/main" id="{5CCE0C9C-DAFB-E5C3-6498-C793024DF4B6}"/>
              </a:ext>
            </a:extLst>
          </p:cNvPr>
          <p:cNvSpPr>
            <a:spLocks noGrp="1"/>
          </p:cNvSpPr>
          <p:nvPr>
            <p:ph type="title"/>
          </p:nvPr>
        </p:nvSpPr>
        <p:spPr>
          <a:xfrm>
            <a:off x="609600" y="3698062"/>
            <a:ext cx="10972800" cy="507787"/>
          </a:xfrm>
        </p:spPr>
        <p:txBody>
          <a:bodyPr/>
          <a:lstStyle>
            <a:lvl1pPr>
              <a:defRPr sz="2400" b="1">
                <a:solidFill>
                  <a:schemeClr val="bg1">
                    <a:lumMod val="50000"/>
                  </a:schemeClr>
                </a:solidFill>
              </a:defRPr>
            </a:lvl1pPr>
          </a:lstStyle>
          <a:p>
            <a:r>
              <a:rPr lang="fr-FR" dirty="0"/>
              <a:t>Modifiez le style du titre</a:t>
            </a:r>
          </a:p>
        </p:txBody>
      </p:sp>
      <p:sp>
        <p:nvSpPr>
          <p:cNvPr id="9" name="Espace réservé du texte 8">
            <a:extLst>
              <a:ext uri="{FF2B5EF4-FFF2-40B4-BE49-F238E27FC236}">
                <a16:creationId xmlns:a16="http://schemas.microsoft.com/office/drawing/2014/main" id="{E2D161D6-E968-7E19-919A-84D60D6C0233}"/>
              </a:ext>
            </a:extLst>
          </p:cNvPr>
          <p:cNvSpPr>
            <a:spLocks noGrp="1"/>
          </p:cNvSpPr>
          <p:nvPr>
            <p:ph type="body" sz="quarter" idx="13" hasCustomPrompt="1"/>
          </p:nvPr>
        </p:nvSpPr>
        <p:spPr>
          <a:xfrm>
            <a:off x="609600" y="4205849"/>
            <a:ext cx="10258735" cy="914400"/>
          </a:xfrm>
        </p:spPr>
        <p:txBody>
          <a:bodyPr>
            <a:normAutofit/>
          </a:bodyPr>
          <a:lstStyle>
            <a:lvl1pPr marL="0" indent="0">
              <a:buNone/>
              <a:defRPr sz="3600" b="1">
                <a:solidFill>
                  <a:srgbClr val="B03A88"/>
                </a:solidFill>
              </a:defRPr>
            </a:lvl1pPr>
          </a:lstStyle>
          <a:p>
            <a:pPr lvl="0"/>
            <a:r>
              <a:rPr lang="fr-FR" dirty="0"/>
              <a:t>Test</a:t>
            </a:r>
          </a:p>
        </p:txBody>
      </p:sp>
    </p:spTree>
    <p:extLst>
      <p:ext uri="{BB962C8B-B14F-4D97-AF65-F5344CB8AC3E}">
        <p14:creationId xmlns:p14="http://schemas.microsoft.com/office/powerpoint/2010/main" val="264114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2F61A4A-6577-4C4D-A984-B92AAD99BB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Espace réservé de la date 1">
            <a:extLst>
              <a:ext uri="{FF2B5EF4-FFF2-40B4-BE49-F238E27FC236}">
                <a16:creationId xmlns:a16="http://schemas.microsoft.com/office/drawing/2014/main" id="{8CC75B91-764B-464A-B270-D15C7DBF4B3E}"/>
              </a:ext>
            </a:extLst>
          </p:cNvPr>
          <p:cNvSpPr>
            <a:spLocks noGrp="1"/>
          </p:cNvSpPr>
          <p:nvPr>
            <p:ph type="dt" sz="half" idx="10"/>
          </p:nvPr>
        </p:nvSpPr>
        <p:spPr>
          <a:xfrm>
            <a:off x="3588560" y="6389979"/>
            <a:ext cx="2743200" cy="365125"/>
          </a:xfrm>
        </p:spPr>
        <p:txBody>
          <a:bodyPr/>
          <a:lstStyle>
            <a:lvl1pPr algn="l">
              <a:defRPr sz="67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12A7561-9680-3346-8213-B6B310D04421}" type="datetime1">
              <a:rPr lang="fr-FR" smtClean="0"/>
              <a:pPr/>
              <a:t>05/03/2025</a:t>
            </a:fld>
            <a:endParaRPr lang="fr-FR" dirty="0"/>
          </a:p>
        </p:txBody>
      </p:sp>
      <p:sp>
        <p:nvSpPr>
          <p:cNvPr id="3" name="Espace réservé du pied de page 2">
            <a:extLst>
              <a:ext uri="{FF2B5EF4-FFF2-40B4-BE49-F238E27FC236}">
                <a16:creationId xmlns:a16="http://schemas.microsoft.com/office/drawing/2014/main" id="{8E1AF412-BC13-3D4F-AA86-6F8C6BAFF7B1}"/>
              </a:ext>
            </a:extLst>
          </p:cNvPr>
          <p:cNvSpPr>
            <a:spLocks noGrp="1"/>
          </p:cNvSpPr>
          <p:nvPr>
            <p:ph type="ftr" sz="quarter" idx="11"/>
          </p:nvPr>
        </p:nvSpPr>
        <p:spPr>
          <a:xfrm>
            <a:off x="588761" y="6387083"/>
            <a:ext cx="2869548" cy="365125"/>
          </a:xfrm>
          <a:prstGeom prst="rect">
            <a:avLst/>
          </a:prstGeom>
        </p:spPr>
        <p:txBody>
          <a:bodyPr/>
          <a:lstStyle>
            <a:lvl1pPr algn="l">
              <a:defRPr sz="67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t>Intitulé de la présentation</a:t>
            </a:r>
          </a:p>
        </p:txBody>
      </p:sp>
      <p:sp>
        <p:nvSpPr>
          <p:cNvPr id="4" name="Espace réservé du numéro de diapositive 3">
            <a:extLst>
              <a:ext uri="{FF2B5EF4-FFF2-40B4-BE49-F238E27FC236}">
                <a16:creationId xmlns:a16="http://schemas.microsoft.com/office/drawing/2014/main" id="{F35471A0-3313-A846-9DB2-A6869C1C8FF3}"/>
              </a:ext>
            </a:extLst>
          </p:cNvPr>
          <p:cNvSpPr>
            <a:spLocks noGrp="1"/>
          </p:cNvSpPr>
          <p:nvPr>
            <p:ph type="sldNum" sz="quarter" idx="12"/>
          </p:nvPr>
        </p:nvSpPr>
        <p:spPr>
          <a:xfrm>
            <a:off x="9077679" y="338665"/>
            <a:ext cx="2743200" cy="365125"/>
          </a:xfrm>
          <a:prstGeom prst="rect">
            <a:avLst/>
          </a:prstGeom>
        </p:spPr>
        <p:txBody>
          <a:bodyPr/>
          <a:lstStyle>
            <a:lvl1pPr>
              <a:defRPr sz="675">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fld id="{28679E04-3795-8944-AC19-DB2A144CC809}" type="slidenum">
              <a:rPr lang="fr-FR" smtClean="0"/>
              <a:pPr/>
              <a:t>‹N°›</a:t>
            </a:fld>
            <a:endParaRPr lang="fr-FR" dirty="0"/>
          </a:p>
        </p:txBody>
      </p:sp>
      <p:pic>
        <p:nvPicPr>
          <p:cNvPr id="10" name="Image 9">
            <a:extLst>
              <a:ext uri="{FF2B5EF4-FFF2-40B4-BE49-F238E27FC236}">
                <a16:creationId xmlns:a16="http://schemas.microsoft.com/office/drawing/2014/main" id="{255F3C31-EDEE-3641-9FAC-3BD2C41A41CC}"/>
              </a:ext>
            </a:extLst>
          </p:cNvPr>
          <p:cNvPicPr>
            <a:picLocks noChangeAspect="1"/>
          </p:cNvPicPr>
          <p:nvPr userDrawn="1"/>
        </p:nvPicPr>
        <p:blipFill>
          <a:blip r:embed="rId3"/>
          <a:stretch>
            <a:fillRect/>
          </a:stretch>
        </p:blipFill>
        <p:spPr>
          <a:xfrm>
            <a:off x="6149273" y="4691357"/>
            <a:ext cx="723900" cy="685800"/>
          </a:xfrm>
          <a:prstGeom prst="rect">
            <a:avLst/>
          </a:prstGeom>
        </p:spPr>
      </p:pic>
      <p:pic>
        <p:nvPicPr>
          <p:cNvPr id="12" name="Image 11">
            <a:extLst>
              <a:ext uri="{FF2B5EF4-FFF2-40B4-BE49-F238E27FC236}">
                <a16:creationId xmlns:a16="http://schemas.microsoft.com/office/drawing/2014/main" id="{6708927C-05BD-4340-803C-B3524B5EE6DB}"/>
              </a:ext>
            </a:extLst>
          </p:cNvPr>
          <p:cNvPicPr>
            <a:picLocks noChangeAspect="1"/>
          </p:cNvPicPr>
          <p:nvPr userDrawn="1"/>
        </p:nvPicPr>
        <p:blipFill>
          <a:blip r:embed="rId4"/>
          <a:stretch>
            <a:fillRect/>
          </a:stretch>
        </p:blipFill>
        <p:spPr>
          <a:xfrm>
            <a:off x="2511779" y="2319866"/>
            <a:ext cx="711200" cy="457200"/>
          </a:xfrm>
          <a:prstGeom prst="rect">
            <a:avLst/>
          </a:prstGeom>
        </p:spPr>
      </p:pic>
      <p:pic>
        <p:nvPicPr>
          <p:cNvPr id="14" name="Image 13">
            <a:extLst>
              <a:ext uri="{FF2B5EF4-FFF2-40B4-BE49-F238E27FC236}">
                <a16:creationId xmlns:a16="http://schemas.microsoft.com/office/drawing/2014/main" id="{5B1622BB-C050-9F43-89A9-B7BE778C4A65}"/>
              </a:ext>
            </a:extLst>
          </p:cNvPr>
          <p:cNvPicPr>
            <a:picLocks noChangeAspect="1"/>
          </p:cNvPicPr>
          <p:nvPr userDrawn="1"/>
        </p:nvPicPr>
        <p:blipFill>
          <a:blip r:embed="rId5"/>
          <a:stretch>
            <a:fillRect/>
          </a:stretch>
        </p:blipFill>
        <p:spPr>
          <a:xfrm>
            <a:off x="6267451" y="2192866"/>
            <a:ext cx="876300" cy="596900"/>
          </a:xfrm>
          <a:prstGeom prst="rect">
            <a:avLst/>
          </a:prstGeom>
        </p:spPr>
      </p:pic>
      <p:pic>
        <p:nvPicPr>
          <p:cNvPr id="16" name="Image 15">
            <a:extLst>
              <a:ext uri="{FF2B5EF4-FFF2-40B4-BE49-F238E27FC236}">
                <a16:creationId xmlns:a16="http://schemas.microsoft.com/office/drawing/2014/main" id="{601ED26C-33E7-4843-BC8C-E083A34EA6F4}"/>
              </a:ext>
            </a:extLst>
          </p:cNvPr>
          <p:cNvPicPr>
            <a:picLocks noChangeAspect="1"/>
          </p:cNvPicPr>
          <p:nvPr userDrawn="1"/>
        </p:nvPicPr>
        <p:blipFill>
          <a:blip r:embed="rId6"/>
          <a:stretch>
            <a:fillRect/>
          </a:stretch>
        </p:blipFill>
        <p:spPr>
          <a:xfrm>
            <a:off x="9422695" y="2030588"/>
            <a:ext cx="977900" cy="736600"/>
          </a:xfrm>
          <a:prstGeom prst="rect">
            <a:avLst/>
          </a:prstGeom>
        </p:spPr>
      </p:pic>
      <p:pic>
        <p:nvPicPr>
          <p:cNvPr id="18" name="Image 17">
            <a:extLst>
              <a:ext uri="{FF2B5EF4-FFF2-40B4-BE49-F238E27FC236}">
                <a16:creationId xmlns:a16="http://schemas.microsoft.com/office/drawing/2014/main" id="{EC7F5FA3-D342-1F48-A773-C41022A09BE0}"/>
              </a:ext>
            </a:extLst>
          </p:cNvPr>
          <p:cNvPicPr>
            <a:picLocks noChangeAspect="1"/>
          </p:cNvPicPr>
          <p:nvPr userDrawn="1"/>
        </p:nvPicPr>
        <p:blipFill>
          <a:blip r:embed="rId7"/>
          <a:stretch>
            <a:fillRect/>
          </a:stretch>
        </p:blipFill>
        <p:spPr>
          <a:xfrm>
            <a:off x="1730023" y="4177571"/>
            <a:ext cx="406400" cy="342900"/>
          </a:xfrm>
          <a:prstGeom prst="rect">
            <a:avLst/>
          </a:prstGeom>
        </p:spPr>
      </p:pic>
      <p:sp>
        <p:nvSpPr>
          <p:cNvPr id="19" name="ZoneTexte 18">
            <a:extLst>
              <a:ext uri="{FF2B5EF4-FFF2-40B4-BE49-F238E27FC236}">
                <a16:creationId xmlns:a16="http://schemas.microsoft.com/office/drawing/2014/main" id="{5AFFBC29-C422-224C-94DE-2E55101B0B6E}"/>
              </a:ext>
            </a:extLst>
          </p:cNvPr>
          <p:cNvSpPr txBox="1"/>
          <p:nvPr userDrawn="1"/>
        </p:nvSpPr>
        <p:spPr>
          <a:xfrm>
            <a:off x="1349023" y="3000833"/>
            <a:ext cx="1168400" cy="611706"/>
          </a:xfrm>
          <a:prstGeom prst="rect">
            <a:avLst/>
          </a:prstGeom>
          <a:noFill/>
        </p:spPr>
        <p:txBody>
          <a:bodyPr wrap="square" rtlCol="0">
            <a:spAutoFit/>
          </a:bodyPr>
          <a:lstStyle/>
          <a:p>
            <a:pPr algn="ctr"/>
            <a:r>
              <a:rPr lang="fr-FR" sz="2700" b="0" i="0" dirty="0">
                <a:latin typeface="Roboto Slab" pitchFamily="2" charset="0"/>
                <a:ea typeface="Roboto Slab" pitchFamily="2" charset="0"/>
                <a:cs typeface="Open Sans" panose="020B0606030504020204" pitchFamily="34" charset="0"/>
              </a:rPr>
              <a:t>80</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collaborateurs engagés</a:t>
            </a:r>
          </a:p>
        </p:txBody>
      </p:sp>
      <p:sp>
        <p:nvSpPr>
          <p:cNvPr id="20" name="ZoneTexte 19">
            <a:extLst>
              <a:ext uri="{FF2B5EF4-FFF2-40B4-BE49-F238E27FC236}">
                <a16:creationId xmlns:a16="http://schemas.microsoft.com/office/drawing/2014/main" id="{C13D428E-9725-104C-AFF3-3CA39BD83AC7}"/>
              </a:ext>
            </a:extLst>
          </p:cNvPr>
          <p:cNvSpPr txBox="1"/>
          <p:nvPr userDrawn="1"/>
        </p:nvSpPr>
        <p:spPr>
          <a:xfrm>
            <a:off x="2889603" y="3000833"/>
            <a:ext cx="1168400" cy="715581"/>
          </a:xfrm>
          <a:prstGeom prst="rect">
            <a:avLst/>
          </a:prstGeom>
          <a:noFill/>
        </p:spPr>
        <p:txBody>
          <a:bodyPr wrap="square" rtlCol="0">
            <a:spAutoFit/>
          </a:bodyPr>
          <a:lstStyle/>
          <a:p>
            <a:pPr algn="ctr"/>
            <a:r>
              <a:rPr lang="fr-FR" sz="2700" b="0" i="0" dirty="0">
                <a:latin typeface="Roboto Slab" pitchFamily="2" charset="0"/>
                <a:ea typeface="Roboto Slab" pitchFamily="2" charset="0"/>
                <a:cs typeface="Open Sans" panose="020B0606030504020204" pitchFamily="34" charset="0"/>
              </a:rPr>
              <a:t>8</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Pôles </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d’expertise</a:t>
            </a:r>
          </a:p>
        </p:txBody>
      </p:sp>
      <p:sp>
        <p:nvSpPr>
          <p:cNvPr id="21" name="ZoneTexte 20">
            <a:extLst>
              <a:ext uri="{FF2B5EF4-FFF2-40B4-BE49-F238E27FC236}">
                <a16:creationId xmlns:a16="http://schemas.microsoft.com/office/drawing/2014/main" id="{11D35099-9F24-DB43-87C2-9105B89C4967}"/>
              </a:ext>
            </a:extLst>
          </p:cNvPr>
          <p:cNvSpPr txBox="1"/>
          <p:nvPr userDrawn="1"/>
        </p:nvSpPr>
        <p:spPr>
          <a:xfrm>
            <a:off x="1239134" y="4497894"/>
            <a:ext cx="1360135" cy="715581"/>
          </a:xfrm>
          <a:prstGeom prst="rect">
            <a:avLst/>
          </a:prstGeom>
          <a:noFill/>
        </p:spPr>
        <p:txBody>
          <a:bodyPr wrap="square" rtlCol="0">
            <a:spAutoFit/>
          </a:bodyPr>
          <a:lstStyle/>
          <a:p>
            <a:pPr algn="ctr"/>
            <a:r>
              <a:rPr lang="fr-FR" sz="2700" dirty="0">
                <a:latin typeface="Roboto Slab" pitchFamily="2" charset="0"/>
                <a:ea typeface="Roboto Slab" pitchFamily="2" charset="0"/>
                <a:cs typeface="Open Sans" panose="020B0606030504020204" pitchFamily="34" charset="0"/>
              </a:rPr>
              <a:t>5</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associés et </a:t>
            </a:r>
            <a:br>
              <a:rPr lang="fr-FR" sz="675" dirty="0">
                <a:latin typeface="Open Sans" panose="020B0606030504020204" pitchFamily="34" charset="0"/>
                <a:ea typeface="Open Sans" panose="020B0606030504020204" pitchFamily="34" charset="0"/>
                <a:cs typeface="Open Sans" panose="020B0606030504020204" pitchFamily="34" charset="0"/>
              </a:rPr>
            </a:br>
            <a:r>
              <a:rPr lang="fr-FR" sz="675" dirty="0">
                <a:latin typeface="Open Sans" panose="020B0606030504020204" pitchFamily="34" charset="0"/>
                <a:ea typeface="Open Sans" panose="020B0606030504020204" pitchFamily="34" charset="0"/>
                <a:cs typeface="Open Sans" panose="020B0606030504020204" pitchFamily="34" charset="0"/>
              </a:rPr>
              <a:t>1 directeur associé</a:t>
            </a:r>
          </a:p>
        </p:txBody>
      </p:sp>
      <p:sp>
        <p:nvSpPr>
          <p:cNvPr id="22" name="ZoneTexte 21">
            <a:extLst>
              <a:ext uri="{FF2B5EF4-FFF2-40B4-BE49-F238E27FC236}">
                <a16:creationId xmlns:a16="http://schemas.microsoft.com/office/drawing/2014/main" id="{2F44A26E-3759-A145-BAD8-DBBF9677A271}"/>
              </a:ext>
            </a:extLst>
          </p:cNvPr>
          <p:cNvSpPr txBox="1"/>
          <p:nvPr userDrawn="1"/>
        </p:nvSpPr>
        <p:spPr>
          <a:xfrm>
            <a:off x="2918178" y="4493460"/>
            <a:ext cx="1315156" cy="715581"/>
          </a:xfrm>
          <a:prstGeom prst="rect">
            <a:avLst/>
          </a:prstGeom>
          <a:noFill/>
        </p:spPr>
        <p:txBody>
          <a:bodyPr wrap="square" rtlCol="0">
            <a:spAutoFit/>
          </a:bodyPr>
          <a:lstStyle/>
          <a:p>
            <a:pPr algn="ctr"/>
            <a:r>
              <a:rPr lang="fr-FR" sz="2700" dirty="0">
                <a:latin typeface="Roboto Slab" pitchFamily="2" charset="0"/>
                <a:ea typeface="Roboto Slab" pitchFamily="2" charset="0"/>
                <a:cs typeface="Open Sans" panose="020B0606030504020204" pitchFamily="34" charset="0"/>
              </a:rPr>
              <a:t>55</a:t>
            </a:r>
            <a:r>
              <a:rPr lang="fr-FR" sz="1200" dirty="0">
                <a:latin typeface="Roboto Slab" pitchFamily="2" charset="0"/>
                <a:ea typeface="Roboto Slab" pitchFamily="2" charset="0"/>
                <a:cs typeface="Open Sans" panose="020B0606030504020204" pitchFamily="34" charset="0"/>
              </a:rPr>
              <a:t>%</a:t>
            </a:r>
            <a:endParaRPr lang="fr-FR" sz="2700" dirty="0">
              <a:latin typeface="Roboto Slab" pitchFamily="2" charset="0"/>
              <a:ea typeface="Roboto Slab" pitchFamily="2" charset="0"/>
              <a:cs typeface="Open Sans" panose="020B0606030504020204" pitchFamily="34" charset="0"/>
            </a:endParaRPr>
          </a:p>
          <a:p>
            <a:pPr algn="ctr"/>
            <a:r>
              <a:rPr lang="fr-FR" sz="675" dirty="0">
                <a:latin typeface="Open Sans" panose="020B0606030504020204" pitchFamily="34" charset="0"/>
                <a:ea typeface="Open Sans" panose="020B0606030504020204" pitchFamily="34" charset="0"/>
                <a:cs typeface="Open Sans" panose="020B0606030504020204" pitchFamily="34" charset="0"/>
              </a:rPr>
              <a:t>de femmes au sein de nos équipes</a:t>
            </a:r>
          </a:p>
        </p:txBody>
      </p:sp>
      <p:sp>
        <p:nvSpPr>
          <p:cNvPr id="23" name="ZoneTexte 22">
            <a:extLst>
              <a:ext uri="{FF2B5EF4-FFF2-40B4-BE49-F238E27FC236}">
                <a16:creationId xmlns:a16="http://schemas.microsoft.com/office/drawing/2014/main" id="{BAA5C76E-439D-5042-BA23-84E12475D510}"/>
              </a:ext>
            </a:extLst>
          </p:cNvPr>
          <p:cNvSpPr txBox="1"/>
          <p:nvPr userDrawn="1"/>
        </p:nvSpPr>
        <p:spPr>
          <a:xfrm>
            <a:off x="5105051" y="2997743"/>
            <a:ext cx="1115128" cy="715581"/>
          </a:xfrm>
          <a:prstGeom prst="rect">
            <a:avLst/>
          </a:prstGeom>
          <a:noFill/>
        </p:spPr>
        <p:txBody>
          <a:bodyPr wrap="square" rtlCol="0">
            <a:spAutoFit/>
          </a:bodyPr>
          <a:lstStyle/>
          <a:p>
            <a:pPr algn="ctr"/>
            <a:r>
              <a:rPr lang="fr-FR" sz="2700" dirty="0">
                <a:latin typeface="Roboto Slab" pitchFamily="2" charset="0"/>
                <a:ea typeface="Roboto Slab" pitchFamily="2" charset="0"/>
                <a:cs typeface="Open Sans" panose="020B0606030504020204" pitchFamily="34" charset="0"/>
              </a:rPr>
              <a:t>200</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mandats </a:t>
            </a:r>
            <a:br>
              <a:rPr lang="fr-FR" sz="675" dirty="0">
                <a:latin typeface="Open Sans" panose="020B0606030504020204" pitchFamily="34" charset="0"/>
                <a:ea typeface="Open Sans" panose="020B0606030504020204" pitchFamily="34" charset="0"/>
                <a:cs typeface="Open Sans" panose="020B0606030504020204" pitchFamily="34" charset="0"/>
              </a:rPr>
            </a:br>
            <a:r>
              <a:rPr lang="fr-FR" sz="675" dirty="0">
                <a:latin typeface="Open Sans" panose="020B0606030504020204" pitchFamily="34" charset="0"/>
                <a:ea typeface="Open Sans" panose="020B0606030504020204" pitchFamily="34" charset="0"/>
                <a:cs typeface="Open Sans" panose="020B0606030504020204" pitchFamily="34" charset="0"/>
              </a:rPr>
              <a:t>de CAC</a:t>
            </a:r>
          </a:p>
        </p:txBody>
      </p:sp>
      <p:sp>
        <p:nvSpPr>
          <p:cNvPr id="24" name="ZoneTexte 23">
            <a:extLst>
              <a:ext uri="{FF2B5EF4-FFF2-40B4-BE49-F238E27FC236}">
                <a16:creationId xmlns:a16="http://schemas.microsoft.com/office/drawing/2014/main" id="{21A813A1-334F-744C-9A19-87F8C0CCB343}"/>
              </a:ext>
            </a:extLst>
          </p:cNvPr>
          <p:cNvSpPr txBox="1"/>
          <p:nvPr userDrawn="1"/>
        </p:nvSpPr>
        <p:spPr>
          <a:xfrm>
            <a:off x="6654626" y="3000833"/>
            <a:ext cx="1473377" cy="715581"/>
          </a:xfrm>
          <a:prstGeom prst="rect">
            <a:avLst/>
          </a:prstGeom>
          <a:noFill/>
        </p:spPr>
        <p:txBody>
          <a:bodyPr wrap="square" rtlCol="0">
            <a:spAutoFit/>
          </a:bodyPr>
          <a:lstStyle/>
          <a:p>
            <a:pPr algn="ctr"/>
            <a:r>
              <a:rPr lang="fr-FR" sz="2700" dirty="0">
                <a:latin typeface="Roboto Slab" pitchFamily="2" charset="0"/>
                <a:ea typeface="Roboto Slab" pitchFamily="2" charset="0"/>
                <a:cs typeface="Open Sans" panose="020B0606030504020204" pitchFamily="34" charset="0"/>
              </a:rPr>
              <a:t>2010</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Création </a:t>
            </a:r>
            <a:br>
              <a:rPr lang="fr-FR" sz="675" dirty="0">
                <a:latin typeface="Open Sans" panose="020B0606030504020204" pitchFamily="34" charset="0"/>
                <a:ea typeface="Open Sans" panose="020B0606030504020204" pitchFamily="34" charset="0"/>
                <a:cs typeface="Open Sans" panose="020B0606030504020204" pitchFamily="34" charset="0"/>
              </a:rPr>
            </a:br>
            <a:r>
              <a:rPr lang="fr-FR" sz="675" dirty="0">
                <a:latin typeface="Open Sans" panose="020B0606030504020204" pitchFamily="34" charset="0"/>
                <a:ea typeface="Open Sans" panose="020B0606030504020204" pitchFamily="34" charset="0"/>
                <a:cs typeface="Open Sans" panose="020B0606030504020204" pitchFamily="34" charset="0"/>
              </a:rPr>
              <a:t>du cabinet</a:t>
            </a:r>
          </a:p>
        </p:txBody>
      </p:sp>
      <p:sp>
        <p:nvSpPr>
          <p:cNvPr id="25" name="ZoneTexte 24">
            <a:extLst>
              <a:ext uri="{FF2B5EF4-FFF2-40B4-BE49-F238E27FC236}">
                <a16:creationId xmlns:a16="http://schemas.microsoft.com/office/drawing/2014/main" id="{FF6B27A6-6F27-0F47-9F38-1B12ED14A8D8}"/>
              </a:ext>
            </a:extLst>
          </p:cNvPr>
          <p:cNvSpPr txBox="1"/>
          <p:nvPr userDrawn="1"/>
        </p:nvSpPr>
        <p:spPr>
          <a:xfrm>
            <a:off x="4914732" y="4555437"/>
            <a:ext cx="1473377" cy="6117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2700" dirty="0">
                <a:latin typeface="Roboto Slab" pitchFamily="2" charset="0"/>
                <a:ea typeface="Roboto Slab" pitchFamily="2" charset="0"/>
                <a:cs typeface="Open Sans" panose="020B0606030504020204" pitchFamily="34" charset="0"/>
              </a:rPr>
              <a:t>60</a:t>
            </a:r>
            <a:r>
              <a:rPr lang="fr-FR" sz="1200" dirty="0">
                <a:latin typeface="Roboto Slab" pitchFamily="2" charset="0"/>
                <a:ea typeface="Roboto Slab" pitchFamily="2" charset="0"/>
                <a:cs typeface="Open Sans" panose="020B0606030504020204" pitchFamily="34" charset="0"/>
              </a:rPr>
              <a:t>%</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Non Audit</a:t>
            </a:r>
          </a:p>
        </p:txBody>
      </p:sp>
      <p:sp>
        <p:nvSpPr>
          <p:cNvPr id="26" name="ZoneTexte 25">
            <a:extLst>
              <a:ext uri="{FF2B5EF4-FFF2-40B4-BE49-F238E27FC236}">
                <a16:creationId xmlns:a16="http://schemas.microsoft.com/office/drawing/2014/main" id="{CD826E69-85CC-F242-9235-EAE798A45317}"/>
              </a:ext>
            </a:extLst>
          </p:cNvPr>
          <p:cNvSpPr txBox="1"/>
          <p:nvPr userDrawn="1"/>
        </p:nvSpPr>
        <p:spPr>
          <a:xfrm>
            <a:off x="6702073" y="4557046"/>
            <a:ext cx="1473377" cy="6117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2700" dirty="0">
                <a:latin typeface="Roboto Slab" pitchFamily="2" charset="0"/>
                <a:ea typeface="Roboto Slab" pitchFamily="2" charset="0"/>
                <a:cs typeface="Open Sans" panose="020B0606030504020204" pitchFamily="34" charset="0"/>
              </a:rPr>
              <a:t>40</a:t>
            </a:r>
            <a:r>
              <a:rPr lang="fr-FR" sz="1200" dirty="0">
                <a:latin typeface="Roboto Slab" pitchFamily="2" charset="0"/>
                <a:ea typeface="Roboto Slab" pitchFamily="2" charset="0"/>
                <a:cs typeface="Open Sans" panose="020B0606030504020204" pitchFamily="34" charset="0"/>
              </a:rPr>
              <a:t>%</a:t>
            </a:r>
          </a:p>
          <a:p>
            <a:pPr algn="ctr"/>
            <a:r>
              <a:rPr lang="fr-FR" sz="675" dirty="0">
                <a:latin typeface="Open Sans" panose="020B0606030504020204" pitchFamily="34" charset="0"/>
                <a:ea typeface="Open Sans" panose="020B0606030504020204" pitchFamily="34" charset="0"/>
                <a:cs typeface="Open Sans" panose="020B0606030504020204" pitchFamily="34" charset="0"/>
              </a:rPr>
              <a:t>Audit</a:t>
            </a:r>
          </a:p>
        </p:txBody>
      </p:sp>
      <p:sp>
        <p:nvSpPr>
          <p:cNvPr id="27" name="ZoneTexte 26">
            <a:extLst>
              <a:ext uri="{FF2B5EF4-FFF2-40B4-BE49-F238E27FC236}">
                <a16:creationId xmlns:a16="http://schemas.microsoft.com/office/drawing/2014/main" id="{FF88AAB0-6AC5-7A46-83F9-499DD58E08AB}"/>
              </a:ext>
            </a:extLst>
          </p:cNvPr>
          <p:cNvSpPr txBox="1"/>
          <p:nvPr userDrawn="1"/>
        </p:nvSpPr>
        <p:spPr>
          <a:xfrm>
            <a:off x="8749066" y="3006834"/>
            <a:ext cx="2043113" cy="6117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2700" dirty="0">
                <a:latin typeface="Roboto Slab" pitchFamily="2" charset="0"/>
                <a:ea typeface="Roboto Slab" pitchFamily="2" charset="0"/>
                <a:cs typeface="Open Sans" panose="020B0606030504020204" pitchFamily="34" charset="0"/>
              </a:rPr>
              <a:t>354 </a:t>
            </a:r>
            <a:r>
              <a:rPr lang="fr-FR" sz="1050" dirty="0">
                <a:latin typeface="Open Sans" panose="020B0606030504020204" pitchFamily="34" charset="0"/>
                <a:ea typeface="Open Sans" panose="020B0606030504020204" pitchFamily="34" charset="0"/>
                <a:cs typeface="Open Sans" panose="020B0606030504020204" pitchFamily="34" charset="0"/>
              </a:rPr>
              <a:t>jours</a:t>
            </a:r>
            <a:endParaRPr lang="fr-FR" sz="600" dirty="0">
              <a:latin typeface="Open Sans" panose="020B0606030504020204" pitchFamily="34" charset="0"/>
              <a:ea typeface="Open Sans" panose="020B0606030504020204" pitchFamily="34" charset="0"/>
              <a:cs typeface="Open Sans" panose="020B0606030504020204" pitchFamily="34" charset="0"/>
            </a:endParaRPr>
          </a:p>
          <a:p>
            <a:pPr algn="ctr"/>
            <a:r>
              <a:rPr lang="fr-FR" sz="675" dirty="0">
                <a:latin typeface="Open Sans" panose="020B0606030504020204" pitchFamily="34" charset="0"/>
                <a:ea typeface="Open Sans" panose="020B0606030504020204" pitchFamily="34" charset="0"/>
                <a:cs typeface="Open Sans" panose="020B0606030504020204" pitchFamily="34" charset="0"/>
              </a:rPr>
              <a:t>de formation / an</a:t>
            </a:r>
          </a:p>
        </p:txBody>
      </p:sp>
      <p:pic>
        <p:nvPicPr>
          <p:cNvPr id="28" name="Image 27">
            <a:extLst>
              <a:ext uri="{FF2B5EF4-FFF2-40B4-BE49-F238E27FC236}">
                <a16:creationId xmlns:a16="http://schemas.microsoft.com/office/drawing/2014/main" id="{EE29F84D-B07A-5D49-9D89-78544B74FB34}"/>
              </a:ext>
            </a:extLst>
          </p:cNvPr>
          <p:cNvPicPr>
            <a:picLocks noChangeAspect="1"/>
          </p:cNvPicPr>
          <p:nvPr userDrawn="1"/>
        </p:nvPicPr>
        <p:blipFill>
          <a:blip r:embed="rId7"/>
          <a:stretch>
            <a:fillRect/>
          </a:stretch>
        </p:blipFill>
        <p:spPr>
          <a:xfrm>
            <a:off x="3248379" y="4183214"/>
            <a:ext cx="406400" cy="342900"/>
          </a:xfrm>
          <a:prstGeom prst="rect">
            <a:avLst/>
          </a:prstGeom>
        </p:spPr>
      </p:pic>
      <p:pic>
        <p:nvPicPr>
          <p:cNvPr id="29" name="Image 28">
            <a:extLst>
              <a:ext uri="{FF2B5EF4-FFF2-40B4-BE49-F238E27FC236}">
                <a16:creationId xmlns:a16="http://schemas.microsoft.com/office/drawing/2014/main" id="{89F6446C-EF6B-C04B-8038-31C5E437AD22}"/>
              </a:ext>
            </a:extLst>
          </p:cNvPr>
          <p:cNvPicPr>
            <a:picLocks noChangeAspect="1"/>
          </p:cNvPicPr>
          <p:nvPr userDrawn="1"/>
        </p:nvPicPr>
        <p:blipFill>
          <a:blip r:embed="rId7"/>
          <a:stretch>
            <a:fillRect/>
          </a:stretch>
        </p:blipFill>
        <p:spPr>
          <a:xfrm>
            <a:off x="5432777" y="4200146"/>
            <a:ext cx="406400" cy="342900"/>
          </a:xfrm>
          <a:prstGeom prst="rect">
            <a:avLst/>
          </a:prstGeom>
        </p:spPr>
      </p:pic>
      <p:pic>
        <p:nvPicPr>
          <p:cNvPr id="30" name="Image 29">
            <a:extLst>
              <a:ext uri="{FF2B5EF4-FFF2-40B4-BE49-F238E27FC236}">
                <a16:creationId xmlns:a16="http://schemas.microsoft.com/office/drawing/2014/main" id="{FD3DD3A1-3DBE-9646-ABB8-486F6C642F9B}"/>
              </a:ext>
            </a:extLst>
          </p:cNvPr>
          <p:cNvPicPr>
            <a:picLocks noChangeAspect="1"/>
          </p:cNvPicPr>
          <p:nvPr userDrawn="1"/>
        </p:nvPicPr>
        <p:blipFill>
          <a:blip r:embed="rId7"/>
          <a:stretch>
            <a:fillRect/>
          </a:stretch>
        </p:blipFill>
        <p:spPr>
          <a:xfrm>
            <a:off x="7165619" y="4194500"/>
            <a:ext cx="406400" cy="342900"/>
          </a:xfrm>
          <a:prstGeom prst="rect">
            <a:avLst/>
          </a:prstGeom>
        </p:spPr>
      </p:pic>
      <p:sp>
        <p:nvSpPr>
          <p:cNvPr id="34" name="Espace réservé du contenu 33">
            <a:extLst>
              <a:ext uri="{FF2B5EF4-FFF2-40B4-BE49-F238E27FC236}">
                <a16:creationId xmlns:a16="http://schemas.microsoft.com/office/drawing/2014/main" id="{43631702-0E95-8C4D-8C27-82D683E25A33}"/>
              </a:ext>
            </a:extLst>
          </p:cNvPr>
          <p:cNvSpPr>
            <a:spLocks noGrp="1"/>
          </p:cNvSpPr>
          <p:nvPr>
            <p:ph sz="quarter" idx="13"/>
          </p:nvPr>
        </p:nvSpPr>
        <p:spPr>
          <a:xfrm>
            <a:off x="449085" y="372357"/>
            <a:ext cx="7870827" cy="711200"/>
          </a:xfrm>
        </p:spPr>
        <p:txBody>
          <a:bodyPr>
            <a:noAutofit/>
          </a:bodyPr>
          <a:lstStyle>
            <a:lvl1pPr marL="0" indent="0">
              <a:lnSpc>
                <a:spcPts val="1875"/>
              </a:lnSpc>
              <a:spcBef>
                <a:spcPts val="300"/>
              </a:spcBef>
              <a:buNone/>
              <a:defRPr sz="2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buNone/>
              <a:defRPr sz="2100" b="1" i="0">
                <a:latin typeface="Open Sans SemiBold" panose="020B0606030504020204" pitchFamily="34" charset="0"/>
                <a:ea typeface="Open Sans SemiBold" panose="020B0606030504020204" pitchFamily="34" charset="0"/>
                <a:cs typeface="Open Sans SemiBold" panose="020B0606030504020204" pitchFamily="34" charset="0"/>
              </a:defRPr>
            </a:lvl2pPr>
            <a:lvl3pPr marL="685800" indent="0">
              <a:buNone/>
              <a:defRPr sz="2100" b="1" i="0">
                <a:latin typeface="Open Sans SemiBold" panose="020B0606030504020204" pitchFamily="34" charset="0"/>
                <a:ea typeface="Open Sans SemiBold" panose="020B0606030504020204" pitchFamily="34" charset="0"/>
                <a:cs typeface="Open Sans SemiBold" panose="020B0606030504020204" pitchFamily="34" charset="0"/>
              </a:defRPr>
            </a:lvl3pPr>
            <a:lvl4pPr marL="1028700" indent="0">
              <a:buNone/>
              <a:defRPr sz="2100" b="1" i="0">
                <a:latin typeface="Open Sans SemiBold" panose="020B0606030504020204" pitchFamily="34" charset="0"/>
                <a:ea typeface="Open Sans SemiBold" panose="020B0606030504020204" pitchFamily="34" charset="0"/>
                <a:cs typeface="Open Sans SemiBold" panose="020B0606030504020204" pitchFamily="34" charset="0"/>
              </a:defRPr>
            </a:lvl4pPr>
            <a:lvl5pPr marL="1371600" indent="0">
              <a:buNone/>
              <a:defRPr sz="2100" b="1" i="0">
                <a:latin typeface="Open Sans SemiBold" panose="020B0606030504020204" pitchFamily="34" charset="0"/>
                <a:ea typeface="Open Sans SemiBold" panose="020B0606030504020204" pitchFamily="34" charset="0"/>
                <a:cs typeface="Open Sans SemiBold" panose="020B0606030504020204" pitchFamily="34" charset="0"/>
              </a:defRPr>
            </a:lvl5pPr>
          </a:lstStyle>
          <a:p>
            <a:pPr lvl="0"/>
            <a:r>
              <a:rPr lang="fr-FR" dirty="0"/>
              <a:t>Cliquez pour modifier les styles du texte du masque</a:t>
            </a:r>
          </a:p>
        </p:txBody>
      </p:sp>
      <p:cxnSp>
        <p:nvCxnSpPr>
          <p:cNvPr id="36" name="Connecteur droit 35">
            <a:extLst>
              <a:ext uri="{FF2B5EF4-FFF2-40B4-BE49-F238E27FC236}">
                <a16:creationId xmlns:a16="http://schemas.microsoft.com/office/drawing/2014/main" id="{3D7286D1-85E0-1149-A07F-613C3941CC38}"/>
              </a:ext>
            </a:extLst>
          </p:cNvPr>
          <p:cNvCxnSpPr/>
          <p:nvPr userDrawn="1"/>
        </p:nvCxnSpPr>
        <p:spPr>
          <a:xfrm>
            <a:off x="4594579" y="2331157"/>
            <a:ext cx="0" cy="3057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A1DA8876-3F04-434A-AEEE-101C96123516}"/>
              </a:ext>
            </a:extLst>
          </p:cNvPr>
          <p:cNvCxnSpPr/>
          <p:nvPr userDrawn="1"/>
        </p:nvCxnSpPr>
        <p:spPr>
          <a:xfrm>
            <a:off x="8483607" y="2336800"/>
            <a:ext cx="0" cy="3057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805E635A-DF0A-A843-B235-8B14BD5DD54F}"/>
              </a:ext>
            </a:extLst>
          </p:cNvPr>
          <p:cNvSpPr txBox="1"/>
          <p:nvPr userDrawn="1"/>
        </p:nvSpPr>
        <p:spPr>
          <a:xfrm>
            <a:off x="6329591" y="4924207"/>
            <a:ext cx="355604" cy="196208"/>
          </a:xfrm>
          <a:prstGeom prst="rect">
            <a:avLst/>
          </a:prstGeom>
          <a:noFill/>
        </p:spPr>
        <p:txBody>
          <a:bodyPr wrap="square" rtlCol="0">
            <a:spAutoFit/>
          </a:bodyPr>
          <a:lstStyle/>
          <a:p>
            <a:pPr algn="ctr"/>
            <a:r>
              <a:rPr lang="fr-FR" sz="675" dirty="0">
                <a:latin typeface="Open Sans" panose="020B0606030504020204" pitchFamily="34" charset="0"/>
                <a:ea typeface="Open Sans" panose="020B0606030504020204" pitchFamily="34" charset="0"/>
                <a:cs typeface="Open Sans" panose="020B0606030504020204" pitchFamily="34" charset="0"/>
              </a:rPr>
              <a:t>CA</a:t>
            </a:r>
          </a:p>
        </p:txBody>
      </p:sp>
    </p:spTree>
    <p:extLst>
      <p:ext uri="{BB962C8B-B14F-4D97-AF65-F5344CB8AC3E}">
        <p14:creationId xmlns:p14="http://schemas.microsoft.com/office/powerpoint/2010/main" val="190935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507787"/>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623392" y="1628800"/>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23/12/2020</a:t>
            </a:r>
          </a:p>
        </p:txBody>
      </p:sp>
      <p:pic>
        <p:nvPicPr>
          <p:cNvPr id="6" name="Image 5">
            <a:extLst>
              <a:ext uri="{FF2B5EF4-FFF2-40B4-BE49-F238E27FC236}">
                <a16:creationId xmlns:a16="http://schemas.microsoft.com/office/drawing/2014/main" id="{A03D9F94-D30F-FCF9-A6B4-A98BD03B77AD}"/>
              </a:ext>
            </a:extLst>
          </p:cNvPr>
          <p:cNvPicPr>
            <a:picLocks noChangeAspect="1"/>
          </p:cNvPicPr>
          <p:nvPr userDrawn="1"/>
        </p:nvPicPr>
        <p:blipFill>
          <a:blip r:embed="rId13"/>
          <a:stretch>
            <a:fillRect/>
          </a:stretch>
        </p:blipFill>
        <p:spPr>
          <a:xfrm>
            <a:off x="9221163" y="6269630"/>
            <a:ext cx="2132637" cy="583167"/>
          </a:xfrm>
          <a:prstGeom prst="rect">
            <a:avLst/>
          </a:prstGeom>
        </p:spPr>
      </p:pic>
      <p:sp>
        <p:nvSpPr>
          <p:cNvPr id="10" name="Espace réservé du numéro de diapositive 9">
            <a:extLst>
              <a:ext uri="{FF2B5EF4-FFF2-40B4-BE49-F238E27FC236}">
                <a16:creationId xmlns:a16="http://schemas.microsoft.com/office/drawing/2014/main" id="{5A206332-17B8-8A8B-B7F1-CE630638A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A43D0-5878-4A49-8F66-A1BD62A98CFD}" type="slidenum">
              <a:rPr lang="fr-FR" smtClean="0"/>
              <a:t>‹N°›</a:t>
            </a:fld>
            <a:endParaRPr lang="fr-FR"/>
          </a:p>
        </p:txBody>
      </p:sp>
      <p:sp>
        <p:nvSpPr>
          <p:cNvPr id="7" name="Espace réservé du pied de page 4">
            <a:extLst>
              <a:ext uri="{FF2B5EF4-FFF2-40B4-BE49-F238E27FC236}">
                <a16:creationId xmlns:a16="http://schemas.microsoft.com/office/drawing/2014/main" id="{4ED7561B-C531-7B31-B4FE-05475029D2EA}"/>
              </a:ext>
            </a:extLst>
          </p:cNvPr>
          <p:cNvSpPr>
            <a:spLocks noGrp="1"/>
          </p:cNvSpPr>
          <p:nvPr>
            <p:ph type="ftr" sz="quarter" idx="3"/>
          </p:nvPr>
        </p:nvSpPr>
        <p:spPr>
          <a:xfrm>
            <a:off x="4792960" y="6320703"/>
            <a:ext cx="2844800" cy="365125"/>
          </a:xfrm>
          <a:prstGeom prst="rect">
            <a:avLst/>
          </a:prstGeom>
        </p:spPr>
        <p:txBody>
          <a:bodyPr/>
          <a:lstStyle>
            <a:lvl1pPr algn="ctr">
              <a:defRPr sz="1200">
                <a:solidFill>
                  <a:schemeClr val="bg1">
                    <a:lumMod val="50000"/>
                  </a:schemeClr>
                </a:solidFill>
                <a:latin typeface="Garamond" panose="02020404030301010803" pitchFamily="18" charset="0"/>
              </a:defRPr>
            </a:lvl1pPr>
          </a:lstStyle>
          <a:p>
            <a:r>
              <a:rPr lang="fr-FR" dirty="0"/>
              <a:t> </a:t>
            </a:r>
          </a:p>
        </p:txBody>
      </p:sp>
      <p:sp>
        <p:nvSpPr>
          <p:cNvPr id="8" name="Espace réservé du titre 1">
            <a:extLst>
              <a:ext uri="{FF2B5EF4-FFF2-40B4-BE49-F238E27FC236}">
                <a16:creationId xmlns:a16="http://schemas.microsoft.com/office/drawing/2014/main" id="{A539740B-581B-E9FB-E2D2-A43DE9BA0353}"/>
              </a:ext>
            </a:extLst>
          </p:cNvPr>
          <p:cNvSpPr txBox="1">
            <a:spLocks/>
          </p:cNvSpPr>
          <p:nvPr userDrawn="1"/>
        </p:nvSpPr>
        <p:spPr>
          <a:xfrm>
            <a:off x="609600" y="869145"/>
            <a:ext cx="10972800" cy="5077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B03A88"/>
                </a:solidFill>
                <a:latin typeface="Garamond" panose="02020404030301010803" pitchFamily="18" charset="0"/>
                <a:ea typeface="+mj-ea"/>
                <a:cs typeface="+mj-cs"/>
              </a:defRPr>
            </a:lvl1pPr>
          </a:lstStyle>
          <a:p>
            <a:endParaRPr lang="fr-FR" sz="2600" dirty="0">
              <a:solidFill>
                <a:schemeClr val="bg1">
                  <a:lumMod val="50000"/>
                </a:schemeClr>
              </a:solidFill>
            </a:endParaRPr>
          </a:p>
        </p:txBody>
      </p:sp>
    </p:spTree>
    <p:extLst>
      <p:ext uri="{BB962C8B-B14F-4D97-AF65-F5344CB8AC3E}">
        <p14:creationId xmlns:p14="http://schemas.microsoft.com/office/powerpoint/2010/main" val="2420498222"/>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0" r:id="rId3"/>
    <p:sldLayoutId id="2147483686" r:id="rId4"/>
    <p:sldLayoutId id="2147483675" r:id="rId5"/>
    <p:sldLayoutId id="2147483682" r:id="rId6"/>
    <p:sldLayoutId id="2147483676" r:id="rId7"/>
    <p:sldLayoutId id="2147483677" r:id="rId8"/>
    <p:sldLayoutId id="2147483683" r:id="rId9"/>
    <p:sldLayoutId id="2147483687" r:id="rId10"/>
    <p:sldLayoutId id="2147483688" r:id="rId11"/>
  </p:sldLayoutIdLst>
  <p:hf sldNum="0" hdr="0" dt="0"/>
  <p:txStyles>
    <p:titleStyle>
      <a:lvl1pPr algn="l" defTabSz="914400" rtl="0" eaLnBrk="1" latinLnBrk="0" hangingPunct="1">
        <a:spcBef>
          <a:spcPct val="0"/>
        </a:spcBef>
        <a:buNone/>
        <a:defRPr sz="3200" kern="1200">
          <a:solidFill>
            <a:srgbClr val="B03A88"/>
          </a:solidFill>
          <a:latin typeface="Garamond" panose="02020404030301010803" pitchFamily="18" charset="0"/>
          <a:ea typeface="+mj-ea"/>
          <a:cs typeface="+mj-cs"/>
        </a:defRPr>
      </a:lvl1pPr>
    </p:titleStyle>
    <p:bodyStyle>
      <a:lvl1pPr marL="342900" indent="-342900" algn="just" defTabSz="914400" rtl="0" eaLnBrk="1" latinLnBrk="0" hangingPunct="1">
        <a:spcBef>
          <a:spcPct val="20000"/>
        </a:spcBef>
        <a:buClr>
          <a:srgbClr val="B03A88"/>
        </a:buClr>
        <a:buSzPct val="60000"/>
        <a:buFont typeface="Wingdings" pitchFamily="2" charset="2"/>
        <a:buChar char="q"/>
        <a:defRPr sz="3200" b="1" kern="1200" baseline="0">
          <a:solidFill>
            <a:srgbClr val="595959"/>
          </a:solidFill>
          <a:latin typeface="Garamond" panose="02020404030301010803" pitchFamily="18" charset="0"/>
          <a:ea typeface="+mn-ea"/>
          <a:cs typeface="+mn-cs"/>
        </a:defRPr>
      </a:lvl1pPr>
      <a:lvl2pPr marL="742950" indent="-285750" algn="just" defTabSz="914400" rtl="0" eaLnBrk="1" latinLnBrk="0" hangingPunct="1">
        <a:spcBef>
          <a:spcPct val="20000"/>
        </a:spcBef>
        <a:buClr>
          <a:srgbClr val="B03A88"/>
        </a:buClr>
        <a:buFont typeface="Wingdings" pitchFamily="2" charset="2"/>
        <a:buChar char="Ø"/>
        <a:defRPr sz="2800" kern="1200">
          <a:solidFill>
            <a:schemeClr val="tx1"/>
          </a:solidFill>
          <a:latin typeface="Garamond" panose="02020404030301010803" pitchFamily="18" charset="0"/>
          <a:ea typeface="+mn-ea"/>
          <a:cs typeface="+mn-cs"/>
        </a:defRPr>
      </a:lvl2pPr>
      <a:lvl3pPr marL="1143000" indent="-228600" algn="just" defTabSz="914400" rtl="0" eaLnBrk="1" latinLnBrk="0" hangingPunct="1">
        <a:spcBef>
          <a:spcPct val="20000"/>
        </a:spcBef>
        <a:buClr>
          <a:srgbClr val="B03A88"/>
        </a:buClr>
        <a:buSzPct val="80000"/>
        <a:buFont typeface="Courier New" pitchFamily="49" charset="0"/>
        <a:buChar char="o"/>
        <a:defRPr sz="2400" kern="1200">
          <a:solidFill>
            <a:schemeClr val="tx1"/>
          </a:solidFill>
          <a:latin typeface="Garamond" panose="02020404030301010803" pitchFamily="18" charset="0"/>
          <a:ea typeface="+mn-ea"/>
          <a:cs typeface="+mn-cs"/>
        </a:defRPr>
      </a:lvl3pPr>
      <a:lvl4pPr marL="1600200" indent="-228600" algn="just" defTabSz="914400" rtl="0" eaLnBrk="1" latinLnBrk="0" hangingPunct="1">
        <a:spcBef>
          <a:spcPct val="20000"/>
        </a:spcBef>
        <a:buClr>
          <a:srgbClr val="B03A88"/>
        </a:buClr>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just" defTabSz="914400" rtl="0" eaLnBrk="1" latinLnBrk="0" hangingPunct="1">
        <a:spcBef>
          <a:spcPct val="20000"/>
        </a:spcBef>
        <a:buClr>
          <a:srgbClr val="B03A88"/>
        </a:buClr>
        <a:buSzPct val="55000"/>
        <a:buFont typeface="Wingdings" panose="05000000000000000000" pitchFamily="2" charset="2"/>
        <a:buChar char="ü"/>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B651F035-3F3A-1D69-B4D9-878ACC74502F}"/>
              </a:ext>
            </a:extLst>
          </p:cNvPr>
          <p:cNvSpPr>
            <a:spLocks noGrp="1"/>
          </p:cNvSpPr>
          <p:nvPr>
            <p:ph type="pic" sz="quarter" idx="14"/>
          </p:nvPr>
        </p:nvSpPr>
        <p:spPr>
          <a:xfrm>
            <a:off x="5375564" y="0"/>
            <a:ext cx="6813639" cy="6858000"/>
          </a:xfrm>
        </p:spPr>
        <p:txBody>
          <a:bodyPr/>
          <a:lstStyle/>
          <a:p>
            <a:pPr marL="0" indent="0" algn="l">
              <a:buNone/>
            </a:pPr>
            <a:endParaRPr lang="fr-FR" dirty="0"/>
          </a:p>
          <a:p>
            <a:pPr marL="0" indent="0" algn="l">
              <a:buNone/>
            </a:pPr>
            <a:r>
              <a:rPr lang="fr-FR" dirty="0"/>
              <a:t>CNEJG</a:t>
            </a:r>
          </a:p>
        </p:txBody>
      </p:sp>
      <p:sp>
        <p:nvSpPr>
          <p:cNvPr id="4" name="Titre 3">
            <a:extLst>
              <a:ext uri="{FF2B5EF4-FFF2-40B4-BE49-F238E27FC236}">
                <a16:creationId xmlns:a16="http://schemas.microsoft.com/office/drawing/2014/main" id="{AD9F1C55-8CBC-EAD2-BCB3-A6808B37D9A6}"/>
              </a:ext>
            </a:extLst>
          </p:cNvPr>
          <p:cNvSpPr>
            <a:spLocks noGrp="1"/>
          </p:cNvSpPr>
          <p:nvPr>
            <p:ph type="ctrTitle"/>
          </p:nvPr>
        </p:nvSpPr>
        <p:spPr>
          <a:xfrm>
            <a:off x="360219" y="1931720"/>
            <a:ext cx="4807526" cy="2335480"/>
          </a:xfrm>
        </p:spPr>
        <p:txBody>
          <a:bodyPr>
            <a:normAutofit/>
          </a:bodyPr>
          <a:lstStyle/>
          <a:p>
            <a:r>
              <a:rPr lang="fr-FR" sz="3600" dirty="0">
                <a:solidFill>
                  <a:schemeClr val="tx1"/>
                </a:solidFill>
              </a:rPr>
              <a:t>Réunion trimestrielle      du 5 mars 2025</a:t>
            </a:r>
            <a:br>
              <a:rPr lang="fr-FR" sz="3600" dirty="0">
                <a:solidFill>
                  <a:schemeClr val="tx1"/>
                </a:solidFill>
              </a:rPr>
            </a:br>
            <a:br>
              <a:rPr lang="fr-FR" sz="3600" dirty="0">
                <a:solidFill>
                  <a:schemeClr val="tx1"/>
                </a:solidFill>
              </a:rPr>
            </a:br>
            <a:r>
              <a:rPr lang="fr-FR" sz="3600" dirty="0">
                <a:solidFill>
                  <a:schemeClr val="tx1"/>
                </a:solidFill>
              </a:rPr>
              <a:t>Acte anormal de gestion</a:t>
            </a:r>
          </a:p>
        </p:txBody>
      </p:sp>
      <p:sp>
        <p:nvSpPr>
          <p:cNvPr id="29" name="Espace réservé du numéro de diapositive 28">
            <a:extLst>
              <a:ext uri="{FF2B5EF4-FFF2-40B4-BE49-F238E27FC236}">
                <a16:creationId xmlns:a16="http://schemas.microsoft.com/office/drawing/2014/main" id="{1343996D-0D6C-E1C9-2308-70D3728747C3}"/>
              </a:ext>
            </a:extLst>
          </p:cNvPr>
          <p:cNvSpPr>
            <a:spLocks noGrp="1"/>
          </p:cNvSpPr>
          <p:nvPr>
            <p:ph type="sldNum" sz="quarter" idx="12"/>
          </p:nvPr>
        </p:nvSpPr>
        <p:spPr/>
        <p:txBody>
          <a:bodyPr/>
          <a:lstStyle/>
          <a:p>
            <a:fld id="{BAEE82D6-ECA0-4170-8047-838E46C045DB}" type="slidenum">
              <a:rPr lang="fr-FR" smtClean="0"/>
              <a:pPr/>
              <a:t>1</a:t>
            </a:fld>
            <a:endParaRPr lang="fr-FR" dirty="0"/>
          </a:p>
        </p:txBody>
      </p:sp>
    </p:spTree>
    <p:extLst>
      <p:ext uri="{BB962C8B-B14F-4D97-AF65-F5344CB8AC3E}">
        <p14:creationId xmlns:p14="http://schemas.microsoft.com/office/powerpoint/2010/main" val="331745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8F62A-7C0B-9802-7508-5AD48BE3FE0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1E0C884-1829-66AB-388E-10ADA0246C8C}"/>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4E672C99-0024-ABC9-4CFA-4E3704382BE2}"/>
              </a:ext>
            </a:extLst>
          </p:cNvPr>
          <p:cNvSpPr>
            <a:spLocks noGrp="1"/>
          </p:cNvSpPr>
          <p:nvPr>
            <p:ph type="ftr" sz="quarter" idx="11"/>
          </p:nvPr>
        </p:nvSpPr>
        <p:spPr/>
        <p:txBody>
          <a:bodyPr/>
          <a:lstStyle/>
          <a:p>
            <a:r>
              <a:rPr lang="fr-FR" dirty="0"/>
              <a:t> </a:t>
            </a:r>
          </a:p>
        </p:txBody>
      </p:sp>
      <p:sp>
        <p:nvSpPr>
          <p:cNvPr id="4" name="Espace réservé du titre 3">
            <a:extLst>
              <a:ext uri="{FF2B5EF4-FFF2-40B4-BE49-F238E27FC236}">
                <a16:creationId xmlns:a16="http://schemas.microsoft.com/office/drawing/2014/main" id="{EE7534F6-73BD-2812-B72F-A9339DA17512}"/>
              </a:ext>
            </a:extLst>
          </p:cNvPr>
          <p:cNvSpPr>
            <a:spLocks noGrp="1"/>
          </p:cNvSpPr>
          <p:nvPr>
            <p:ph type="title"/>
          </p:nvPr>
        </p:nvSpPr>
        <p:spPr/>
        <p:txBody>
          <a:bodyPr/>
          <a:lstStyle/>
          <a:p>
            <a:r>
              <a:rPr lang="fr-FR" dirty="0"/>
              <a:t>Management </a:t>
            </a:r>
            <a:r>
              <a:rPr lang="fr-FR" dirty="0" err="1"/>
              <a:t>fees</a:t>
            </a:r>
            <a:endParaRPr lang="fr-FR" dirty="0"/>
          </a:p>
        </p:txBody>
      </p:sp>
      <p:sp>
        <p:nvSpPr>
          <p:cNvPr id="5" name="Espace réservé du contenu 4">
            <a:extLst>
              <a:ext uri="{FF2B5EF4-FFF2-40B4-BE49-F238E27FC236}">
                <a16:creationId xmlns:a16="http://schemas.microsoft.com/office/drawing/2014/main" id="{A98BFF64-3214-F64E-CC6E-DDB30C1503DE}"/>
              </a:ext>
            </a:extLst>
          </p:cNvPr>
          <p:cNvSpPr>
            <a:spLocks noGrp="1"/>
          </p:cNvSpPr>
          <p:nvPr>
            <p:ph idx="13"/>
          </p:nvPr>
        </p:nvSpPr>
        <p:spPr/>
        <p:txBody>
          <a:bodyPr>
            <a:normAutofit fontScale="92500" lnSpcReduction="20000"/>
          </a:bodyPr>
          <a:lstStyle/>
          <a:p>
            <a:r>
              <a:rPr lang="fr-FR" dirty="0"/>
              <a:t>Rappel des principes antérieurs</a:t>
            </a:r>
          </a:p>
        </p:txBody>
      </p:sp>
      <p:sp>
        <p:nvSpPr>
          <p:cNvPr id="17" name="Espace réservé du contenu 1">
            <a:extLst>
              <a:ext uri="{FF2B5EF4-FFF2-40B4-BE49-F238E27FC236}">
                <a16:creationId xmlns:a16="http://schemas.microsoft.com/office/drawing/2014/main" id="{08502803-5BF9-3A9F-EB46-8C11C2865651}"/>
              </a:ext>
            </a:extLst>
          </p:cNvPr>
          <p:cNvSpPr txBox="1">
            <a:spLocks/>
          </p:cNvSpPr>
          <p:nvPr/>
        </p:nvSpPr>
        <p:spPr>
          <a:xfrm>
            <a:off x="701333" y="1381135"/>
            <a:ext cx="10133025" cy="4915200"/>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ea typeface="+mn-ea"/>
                <a:cs typeface="+mn-cs"/>
              </a:rPr>
              <a:t>Les « management </a:t>
            </a:r>
            <a:r>
              <a:rPr kumimoji="0" lang="fr-FR" sz="1800" b="1" i="0" u="none" strike="noStrike" kern="1200" cap="none" spc="0" normalizeH="0" baseline="0" noProof="0" dirty="0" err="1">
                <a:ln>
                  <a:noFill/>
                </a:ln>
                <a:solidFill>
                  <a:srgbClr val="595959"/>
                </a:solidFill>
                <a:effectLst/>
                <a:uLnTx/>
                <a:uFillTx/>
                <a:latin typeface="Garamond" panose="02020404030301010803" pitchFamily="18" charset="0"/>
                <a:ea typeface="+mn-ea"/>
                <a:cs typeface="+mn-cs"/>
              </a:rPr>
              <a:t>fees</a:t>
            </a: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ea typeface="+mn-ea"/>
                <a:cs typeface="+mn-cs"/>
              </a:rPr>
              <a:t> » versés par une société sont en principe déductibles à la condition :</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Que des prestations soient effectivement effectuées dans l’intérêt de la société versante</a:t>
            </a:r>
          </a:p>
          <a:p>
            <a:pPr marL="800100" marR="0" lvl="1" indent="-342900" algn="l" defTabSz="914400" rtl="0" eaLnBrk="1" fontAlgn="auto" latinLnBrk="0" hangingPunct="1">
              <a:lnSpc>
                <a:spcPct val="100000"/>
              </a:lnSpc>
              <a:spcBef>
                <a:spcPts val="0"/>
              </a:spcBef>
              <a:spcAft>
                <a:spcPts val="0"/>
              </a:spcAft>
              <a:buClr>
                <a:srgbClr val="B03A88"/>
              </a:buClr>
              <a:buSzPct val="60000"/>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Qu’il y ait une adéquation entre le montant facturé et le volume des prestations effectuées</a:t>
            </a:r>
          </a:p>
          <a:p>
            <a:pPr marL="800100" marR="0" lvl="1" indent="-342900" algn="l" defTabSz="914400" rtl="0" eaLnBrk="1" fontAlgn="auto" latinLnBrk="0" hangingPunct="1">
              <a:lnSpc>
                <a:spcPct val="100000"/>
              </a:lnSpc>
              <a:spcBef>
                <a:spcPts val="0"/>
              </a:spcBef>
              <a:spcAft>
                <a:spcPts val="0"/>
              </a:spcAft>
              <a:buClr>
                <a:srgbClr val="B03A88"/>
              </a:buClr>
              <a:buSzPct val="60000"/>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Et que les modalités de calcul des management </a:t>
            </a:r>
            <a:r>
              <a:rPr kumimoji="0" lang="fr-FR" sz="16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fees</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soient étayées</a:t>
            </a: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endParaRPr kumimoji="0" lang="fr-FR" sz="1800" b="1" i="0" u="none" strike="noStrike" kern="1200" cap="none" spc="0" normalizeH="0" baseline="0" noProof="0" dirty="0">
              <a:ln>
                <a:noFill/>
              </a:ln>
              <a:solidFill>
                <a:srgbClr val="595959"/>
              </a:solidFill>
              <a:effectLst/>
              <a:uLnTx/>
              <a:uFillTx/>
              <a:latin typeface="Garamond" panose="020204040303010108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ea typeface="+mn-ea"/>
                <a:cs typeface="+mn-cs"/>
              </a:rPr>
              <a:t>Cas particulier des prestations de direction</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Plusieurs jurisprudences ont refusé la déduction des sommes versées par une filiale à sa holding au titre des «frais de direction»</a:t>
            </a: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lang="fr-FR" sz="1600" dirty="0">
              <a:solidFill>
                <a:prstClr val="black"/>
              </a:solidFill>
              <a:latin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lang="fr-FR" sz="1600" dirty="0">
              <a:solidFill>
                <a:prstClr val="black"/>
              </a:solidFill>
              <a:latin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CAA Nancy 9 octobre 2003, n° 98-2182, SA </a:t>
            </a:r>
            <a:r>
              <a:rPr kumimoji="0" lang="fr-FR" sz="16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Gamlor</a:t>
            </a:r>
            <a:r>
              <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 CAA Bordeaux 8 décembre 2005, n° 02-1646, Sté </a:t>
            </a:r>
            <a:r>
              <a:rPr kumimoji="0" lang="fr-FR" sz="16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Moy</a:t>
            </a:r>
            <a:r>
              <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Sanitaire Chauffage ; CE (na) 23 mars 2020 n° 437227 Sté Self Media</a:t>
            </a: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lumMod val="50000"/>
                </a:prstClr>
              </a:solidFill>
              <a:effectLst/>
              <a:uLnTx/>
              <a:uFillTx/>
              <a:latin typeface="Garamond" panose="02020404030301010803" pitchFamily="18" charset="0"/>
              <a:ea typeface="+mn-ea"/>
              <a:cs typeface="+mn-cs"/>
            </a:endParaRPr>
          </a:p>
        </p:txBody>
      </p:sp>
      <p:sp>
        <p:nvSpPr>
          <p:cNvPr id="18" name="Rectangle 17">
            <a:extLst>
              <a:ext uri="{FF2B5EF4-FFF2-40B4-BE49-F238E27FC236}">
                <a16:creationId xmlns:a16="http://schemas.microsoft.com/office/drawing/2014/main" id="{2562274B-11E8-5705-97B1-2A96221330EE}"/>
              </a:ext>
            </a:extLst>
          </p:cNvPr>
          <p:cNvSpPr/>
          <p:nvPr/>
        </p:nvSpPr>
        <p:spPr>
          <a:xfrm>
            <a:off x="1422242" y="3571238"/>
            <a:ext cx="1592826" cy="639096"/>
          </a:xfrm>
          <a:prstGeom prst="rect">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Société B (M. X rémunéré)</a:t>
            </a:r>
          </a:p>
        </p:txBody>
      </p:sp>
      <p:sp>
        <p:nvSpPr>
          <p:cNvPr id="19" name="Rectangle 18">
            <a:extLst>
              <a:ext uri="{FF2B5EF4-FFF2-40B4-BE49-F238E27FC236}">
                <a16:creationId xmlns:a16="http://schemas.microsoft.com/office/drawing/2014/main" id="{0733A885-6C3C-829F-7803-91100E907D41}"/>
              </a:ext>
            </a:extLst>
          </p:cNvPr>
          <p:cNvSpPr/>
          <p:nvPr/>
        </p:nvSpPr>
        <p:spPr>
          <a:xfrm>
            <a:off x="1422242" y="4688612"/>
            <a:ext cx="1592826" cy="728512"/>
          </a:xfrm>
          <a:prstGeom prst="rect">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Société A (dirigeant M. X non rémunéré)</a:t>
            </a:r>
          </a:p>
        </p:txBody>
      </p:sp>
      <p:cxnSp>
        <p:nvCxnSpPr>
          <p:cNvPr id="20" name="Connecteur droit avec flèche 19">
            <a:extLst>
              <a:ext uri="{FF2B5EF4-FFF2-40B4-BE49-F238E27FC236}">
                <a16:creationId xmlns:a16="http://schemas.microsoft.com/office/drawing/2014/main" id="{B3AE7340-4E5C-EED4-E478-4768BC004DD3}"/>
              </a:ext>
            </a:extLst>
          </p:cNvPr>
          <p:cNvCxnSpPr>
            <a:cxnSpLocks/>
          </p:cNvCxnSpPr>
          <p:nvPr/>
        </p:nvCxnSpPr>
        <p:spPr>
          <a:xfrm>
            <a:off x="2218655" y="4206049"/>
            <a:ext cx="0" cy="47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èche : courbe vers la droite 20">
            <a:extLst>
              <a:ext uri="{FF2B5EF4-FFF2-40B4-BE49-F238E27FC236}">
                <a16:creationId xmlns:a16="http://schemas.microsoft.com/office/drawing/2014/main" id="{15A2FB69-3A72-03C2-0811-168F3CC80294}"/>
              </a:ext>
            </a:extLst>
          </p:cNvPr>
          <p:cNvSpPr/>
          <p:nvPr/>
        </p:nvSpPr>
        <p:spPr>
          <a:xfrm rot="10608066">
            <a:off x="3132142" y="3852604"/>
            <a:ext cx="527809" cy="1101370"/>
          </a:xfrm>
          <a:prstGeom prst="curvedRightArrow">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30E44A92-F775-4FB6-BAC0-C2917C9A7657}"/>
              </a:ext>
            </a:extLst>
          </p:cNvPr>
          <p:cNvSpPr txBox="1"/>
          <p:nvPr/>
        </p:nvSpPr>
        <p:spPr>
          <a:xfrm>
            <a:off x="3811481" y="3983090"/>
            <a:ext cx="18334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Versement de prestation de direction</a:t>
            </a:r>
          </a:p>
        </p:txBody>
      </p:sp>
      <p:sp>
        <p:nvSpPr>
          <p:cNvPr id="23" name="ZoneTexte 22">
            <a:extLst>
              <a:ext uri="{FF2B5EF4-FFF2-40B4-BE49-F238E27FC236}">
                <a16:creationId xmlns:a16="http://schemas.microsoft.com/office/drawing/2014/main" id="{F4D16C9C-B872-BD42-AC6E-874AB6236939}"/>
              </a:ext>
            </a:extLst>
          </p:cNvPr>
          <p:cNvSpPr txBox="1"/>
          <p:nvPr/>
        </p:nvSpPr>
        <p:spPr>
          <a:xfrm>
            <a:off x="5328803" y="3429000"/>
            <a:ext cx="5010609" cy="2092881"/>
          </a:xfrm>
          <a:prstGeom prst="rect">
            <a:avLst/>
          </a:prstGeom>
          <a:noFill/>
          <a:ln>
            <a:solidFill>
              <a:srgbClr val="B03A88"/>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595959"/>
                </a:solidFill>
                <a:latin typeface="Garamond" panose="02020404030301010803" pitchFamily="18" charset="0"/>
              </a:rPr>
              <a:t>Arguments de la jurisprudence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rPr>
              <a:t>A décide de ne pas rémunérer son dirigeant =&gt; décision de gestion qui lui est opposable =&gt; A ne peut donc pas rémunérer indirectement </a:t>
            </a:r>
            <a:r>
              <a:rPr kumimoji="0" lang="fr-FR" sz="1600" b="0" i="0" u="none" strike="noStrike" kern="1200" cap="none" spc="0" normalizeH="0" baseline="0" noProof="0" dirty="0" err="1">
                <a:ln>
                  <a:noFill/>
                </a:ln>
                <a:solidFill>
                  <a:prstClr val="black"/>
                </a:solidFill>
                <a:effectLst/>
                <a:uLnTx/>
                <a:uFillTx/>
                <a:latin typeface="Garamond" panose="02020404030301010803" pitchFamily="18" charset="0"/>
                <a:cs typeface="Calibri Light" panose="020F0302020204030204" pitchFamily="34" charset="0"/>
              </a:rPr>
              <a:t>so</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rPr>
              <a:t>n dirigeant à travers le versement de prestations à 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rPr>
              <a:t>Autrement dit la société A ne peut confier à une société tierce (B) une prestation de direction alors qu’elle dispose déjà d’un dirigeant (M.X)</a:t>
            </a:r>
          </a:p>
        </p:txBody>
      </p:sp>
    </p:spTree>
    <p:extLst>
      <p:ext uri="{BB962C8B-B14F-4D97-AF65-F5344CB8AC3E}">
        <p14:creationId xmlns:p14="http://schemas.microsoft.com/office/powerpoint/2010/main" val="153668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4BA17DF-4B4D-09E3-1CFC-4A466D9A8B17}"/>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544C9B5B-F278-5E54-DCD1-94BA6ACAB77F}"/>
              </a:ext>
            </a:extLst>
          </p:cNvPr>
          <p:cNvSpPr>
            <a:spLocks noGrp="1"/>
          </p:cNvSpPr>
          <p:nvPr>
            <p:ph type="ftr" sz="quarter" idx="11"/>
          </p:nvPr>
        </p:nvSpPr>
        <p:spPr/>
        <p:txBody>
          <a:bodyPr/>
          <a:lstStyle/>
          <a:p>
            <a:r>
              <a:rPr lang="fr-FR" dirty="0"/>
              <a:t> </a:t>
            </a:r>
          </a:p>
        </p:txBody>
      </p:sp>
      <p:sp>
        <p:nvSpPr>
          <p:cNvPr id="4" name="Espace réservé du titre 3">
            <a:extLst>
              <a:ext uri="{FF2B5EF4-FFF2-40B4-BE49-F238E27FC236}">
                <a16:creationId xmlns:a16="http://schemas.microsoft.com/office/drawing/2014/main" id="{594C7460-FEC0-3BC4-138C-136A55E243F9}"/>
              </a:ext>
            </a:extLst>
          </p:cNvPr>
          <p:cNvSpPr>
            <a:spLocks noGrp="1"/>
          </p:cNvSpPr>
          <p:nvPr>
            <p:ph type="title"/>
          </p:nvPr>
        </p:nvSpPr>
        <p:spPr/>
        <p:txBody>
          <a:bodyPr/>
          <a:lstStyle/>
          <a:p>
            <a:r>
              <a:rPr lang="fr-FR" dirty="0"/>
              <a:t>Management </a:t>
            </a:r>
            <a:r>
              <a:rPr lang="fr-FR" dirty="0" err="1"/>
              <a:t>fees</a:t>
            </a:r>
            <a:endParaRPr lang="fr-FR" dirty="0"/>
          </a:p>
        </p:txBody>
      </p:sp>
      <p:sp>
        <p:nvSpPr>
          <p:cNvPr id="5" name="Espace réservé du contenu 4">
            <a:extLst>
              <a:ext uri="{FF2B5EF4-FFF2-40B4-BE49-F238E27FC236}">
                <a16:creationId xmlns:a16="http://schemas.microsoft.com/office/drawing/2014/main" id="{FC28B953-51D8-1D2A-062B-67C13DCC4FA2}"/>
              </a:ext>
            </a:extLst>
          </p:cNvPr>
          <p:cNvSpPr>
            <a:spLocks noGrp="1"/>
          </p:cNvSpPr>
          <p:nvPr>
            <p:ph idx="13"/>
          </p:nvPr>
        </p:nvSpPr>
        <p:spPr>
          <a:xfrm>
            <a:off x="593692" y="779750"/>
            <a:ext cx="10972800" cy="607616"/>
          </a:xfrm>
        </p:spPr>
        <p:txBody>
          <a:bodyPr>
            <a:noAutofit/>
          </a:bodyPr>
          <a:lstStyle/>
          <a:p>
            <a:r>
              <a:rPr lang="fr-FR" sz="2400" dirty="0"/>
              <a:t>Conseil d’Etat</a:t>
            </a:r>
            <a:r>
              <a:rPr lang="fr-FR" sz="2400"/>
              <a:t>, 4 octobre </a:t>
            </a:r>
            <a:r>
              <a:rPr lang="fr-FR" sz="2400" dirty="0"/>
              <a:t>2023 n° 466887, Sté </a:t>
            </a:r>
            <a:r>
              <a:rPr lang="fr-FR" sz="2400" dirty="0" err="1"/>
              <a:t>Collectivision</a:t>
            </a:r>
            <a:endParaRPr lang="fr-FR" sz="2400" dirty="0"/>
          </a:p>
          <a:p>
            <a:endParaRPr lang="fr-FR" sz="2400" dirty="0"/>
          </a:p>
        </p:txBody>
      </p:sp>
      <p:sp>
        <p:nvSpPr>
          <p:cNvPr id="17" name="Espace réservé du contenu 1">
            <a:extLst>
              <a:ext uri="{FF2B5EF4-FFF2-40B4-BE49-F238E27FC236}">
                <a16:creationId xmlns:a16="http://schemas.microsoft.com/office/drawing/2014/main" id="{75B0C0E1-0B71-7C50-AAB8-9D12F6DEC33A}"/>
              </a:ext>
            </a:extLst>
          </p:cNvPr>
          <p:cNvSpPr txBox="1">
            <a:spLocks/>
          </p:cNvSpPr>
          <p:nvPr/>
        </p:nvSpPr>
        <p:spPr>
          <a:xfrm>
            <a:off x="701333" y="1773887"/>
            <a:ext cx="10133025" cy="5053735"/>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Le Conseil d’Etat indique que :</a:t>
            </a:r>
          </a:p>
          <a:p>
            <a:pPr marL="800100" marR="0" lvl="1" indent="-342900" algn="l" defTabSz="914400" rtl="0" eaLnBrk="1" fontAlgn="auto" latinLnBrk="0" hangingPunct="1">
              <a:lnSpc>
                <a:spcPct val="100000"/>
              </a:lnSpc>
              <a:spcBef>
                <a:spcPts val="0"/>
              </a:spcBef>
              <a:spcAft>
                <a:spcPts val="0"/>
              </a:spcAft>
              <a:buClr>
                <a:srgbClr val="B03A88"/>
              </a:buClr>
              <a:buSzPct val="60000"/>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rPr>
              <a:t>« </a:t>
            </a:r>
            <a:r>
              <a:rPr kumimoji="0" lang="fr-FR" sz="1600" b="0" i="1" u="sng" strike="noStrike" kern="1200" cap="none" spc="0" normalizeH="0" baseline="0" noProof="0" dirty="0">
                <a:ln>
                  <a:noFill/>
                </a:ln>
                <a:solidFill>
                  <a:prstClr val="black"/>
                </a:solidFill>
                <a:effectLst/>
                <a:uLnTx/>
                <a:uFillTx/>
                <a:latin typeface="Garamond" panose="02020404030301010803" pitchFamily="18" charset="0"/>
              </a:rPr>
              <a:t>la conclusion par une société d'une convention de prestations </a:t>
            </a:r>
            <a:r>
              <a:rPr kumimoji="0" lang="fr-FR" sz="1600" b="0" i="1" strike="noStrike" kern="1200" cap="none" spc="0" normalizeH="0" baseline="0" noProof="0" dirty="0">
                <a:ln>
                  <a:noFill/>
                </a:ln>
                <a:solidFill>
                  <a:prstClr val="black"/>
                </a:solidFill>
                <a:effectLst/>
                <a:uLnTx/>
                <a:uFillTx/>
                <a:latin typeface="Garamond" panose="02020404030301010803" pitchFamily="18" charset="0"/>
              </a:rPr>
              <a:t>de services avec une autre société </a:t>
            </a:r>
            <a:r>
              <a:rPr kumimoji="0" lang="fr-FR" sz="1600" b="0" i="1" u="sng" strike="noStrike" kern="1200" cap="none" spc="0" normalizeH="0" baseline="0" noProof="0" dirty="0">
                <a:ln>
                  <a:noFill/>
                </a:ln>
                <a:solidFill>
                  <a:prstClr val="black"/>
                </a:solidFill>
                <a:effectLst/>
                <a:uLnTx/>
                <a:uFillTx/>
                <a:latin typeface="Garamond" panose="02020404030301010803" pitchFamily="18" charset="0"/>
              </a:rPr>
              <a:t>pour la réalisation</a:t>
            </a:r>
            <a:r>
              <a:rPr kumimoji="0" lang="fr-FR" sz="1600" b="0" i="1" strike="noStrike" kern="1200" cap="none" spc="0" normalizeH="0" baseline="0" noProof="0" dirty="0">
                <a:ln>
                  <a:noFill/>
                </a:ln>
                <a:solidFill>
                  <a:prstClr val="black"/>
                </a:solidFill>
                <a:effectLst/>
                <a:uLnTx/>
                <a:uFillTx/>
                <a:latin typeface="Garamond" panose="02020404030301010803" pitchFamily="18" charset="0"/>
              </a:rPr>
              <a:t>, par le dirigeant de la première,…</a:t>
            </a:r>
            <a:r>
              <a:rPr kumimoji="0" lang="fr-FR" sz="1600" b="0" u="sng" strike="noStrike" kern="1200" cap="none" spc="0" normalizeH="0" baseline="0" noProof="0" dirty="0">
                <a:ln>
                  <a:noFill/>
                </a:ln>
                <a:solidFill>
                  <a:prstClr val="black"/>
                </a:solidFill>
                <a:effectLst/>
                <a:uLnTx/>
                <a:uFillTx/>
                <a:latin typeface="Garamond" panose="02020404030301010803" pitchFamily="18" charset="0"/>
              </a:rPr>
              <a:t>de prestations de direction</a:t>
            </a:r>
            <a:r>
              <a:rPr kumimoji="0" lang="fr-FR" sz="1600" b="0" strike="noStrike" kern="1200" cap="none" spc="0" normalizeH="0" baseline="0" noProof="0" dirty="0">
                <a:ln>
                  <a:noFill/>
                </a:ln>
                <a:solidFill>
                  <a:prstClr val="black"/>
                </a:solidFill>
                <a:effectLst/>
                <a:uLnTx/>
                <a:uFillTx/>
                <a:latin typeface="Garamond" panose="02020404030301010803" pitchFamily="18" charset="0"/>
              </a:rPr>
              <a:t>…</a:t>
            </a:r>
            <a:r>
              <a:rPr kumimoji="0" lang="fr-FR" sz="1600" b="0" i="1" strike="noStrike" kern="1200" cap="none" spc="0" normalizeH="0" baseline="0" noProof="0" dirty="0">
                <a:ln>
                  <a:noFill/>
                </a:ln>
                <a:solidFill>
                  <a:prstClr val="black"/>
                </a:solidFill>
                <a:effectLst/>
                <a:uLnTx/>
                <a:uFillTx/>
                <a:latin typeface="Garamond" panose="02020404030301010803" pitchFamily="18" charset="0"/>
              </a:rPr>
              <a:t> </a:t>
            </a:r>
            <a:r>
              <a:rPr kumimoji="0" lang="fr-FR" sz="1600" b="0" i="1" u="sng" strike="noStrike" kern="1200" cap="none" spc="0" normalizeH="0" baseline="0" noProof="0" dirty="0">
                <a:ln>
                  <a:noFill/>
                </a:ln>
                <a:solidFill>
                  <a:prstClr val="black"/>
                </a:solidFill>
                <a:effectLst/>
                <a:uLnTx/>
                <a:uFillTx/>
                <a:latin typeface="Garamond" panose="02020404030301010803" pitchFamily="18" charset="0"/>
              </a:rPr>
              <a:t>ne relève pas d'une gestion commerciale anormale </a:t>
            </a:r>
            <a:r>
              <a:rPr kumimoji="0" lang="fr-FR" sz="1600" b="0" i="1" strike="noStrike" kern="1200" cap="none" spc="0" normalizeH="0" baseline="0" noProof="0" dirty="0">
                <a:ln>
                  <a:noFill/>
                </a:ln>
                <a:solidFill>
                  <a:prstClr val="black"/>
                </a:solidFill>
                <a:effectLst/>
                <a:uLnTx/>
                <a:uFillTx/>
                <a:latin typeface="Garamond" panose="02020404030301010803" pitchFamily="18" charset="0"/>
              </a:rPr>
              <a:t>si cette société établit que ses organes sociaux compétents ont entendu en réalité, par le versement des honoraires correspondant à ces prestations, rémunérer indirectement le dirigeant le choix d'un mode de rémunération indirect ne caractérisant pas en lui-même un appauvrissement à des fins étrangères à son intérêt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rPr>
              <a:t>»</a:t>
            </a:r>
          </a:p>
          <a:p>
            <a:pPr marL="457200" marR="0" lvl="1" algn="l" defTabSz="914400" rtl="0" eaLnBrk="1" fontAlgn="auto" latinLnBrk="0" hangingPunct="1">
              <a:lnSpc>
                <a:spcPct val="100000"/>
              </a:lnSpc>
              <a:spcBef>
                <a:spcPts val="0"/>
              </a:spcBef>
              <a:spcAft>
                <a:spcPts val="0"/>
              </a:spcAft>
              <a:buClr>
                <a:srgbClr val="B03A88"/>
              </a:buClr>
              <a:buSzPct val="60000"/>
              <a:tabLst/>
              <a:defRPr/>
            </a:pPr>
            <a:endParaRPr lang="fr-FR" sz="1600" dirty="0">
              <a:solidFill>
                <a:prstClr val="black"/>
              </a:solidFill>
              <a:latin typeface="Garamond" panose="02020404030301010803" pitchFamily="18"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Le Conseil d’Etat ajoute que :</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 « </a:t>
            </a:r>
            <a:r>
              <a:rPr lang="fr-FR" sz="1600" i="1" dirty="0">
                <a:solidFill>
                  <a:prstClr val="black"/>
                </a:solidFill>
                <a:latin typeface="Garamond" panose="02020404030301010803" pitchFamily="18" charset="0"/>
              </a:rPr>
              <a:t>d'autre part, l'absence de versement, par une société, d'une rémunération à son dirigeant au cours d'un exercice ne constitue pas une décision de gestion faisant obstacle à la rémunération de ce même dirigeant, sur décision des organes sociaux compétents, au cours d'un exercice postérieur, le cas échéant à titre rétroactif, ou, au cours du même exercice, par l'intermédiaire d'une autre société</a:t>
            </a:r>
            <a:r>
              <a:rPr lang="fr-FR" sz="1600" dirty="0">
                <a:solidFill>
                  <a:prstClr val="black"/>
                </a:solidFill>
                <a:latin typeface="Garamond" panose="02020404030301010803" pitchFamily="18" charset="0"/>
              </a:rPr>
              <a:t> »</a:t>
            </a: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
                <a:srgbClr val="B03A88"/>
              </a:buClr>
              <a:buSzPct val="60000"/>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lang="fr-FR" sz="1800" b="1" dirty="0">
                <a:solidFill>
                  <a:srgbClr val="595959"/>
                </a:solidFill>
                <a:latin typeface="Garamond" panose="02020404030301010803" pitchFamily="18" charset="0"/>
              </a:rPr>
              <a:t>Analyse de l’arrêt :</a:t>
            </a:r>
          </a:p>
          <a:p>
            <a:pPr marL="800100" marR="0" lvl="1" indent="-342900" fontAlgn="auto">
              <a:lnSpc>
                <a:spcPct val="100000"/>
              </a:lnSpc>
              <a:spcBef>
                <a:spcPts val="0"/>
              </a:spcBef>
              <a:spcAft>
                <a:spcPts val="0"/>
              </a:spcAft>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Il n’est pas anormal sur le plan fiscal de rémunérer l'exercice de fonctions de direction et il importe peu, à cet égard, que cette rémunération soit directe ou indirecte (sous forme de management </a:t>
            </a:r>
            <a:r>
              <a:rPr lang="fr-FR" sz="1600" dirty="0" err="1">
                <a:solidFill>
                  <a:prstClr val="black"/>
                </a:solidFill>
                <a:latin typeface="Garamond" panose="02020404030301010803" pitchFamily="18" charset="0"/>
              </a:rPr>
              <a:t>fees</a:t>
            </a:r>
            <a:r>
              <a:rPr lang="fr-FR" sz="1600" dirty="0">
                <a:solidFill>
                  <a:prstClr val="black"/>
                </a:solidFill>
                <a:latin typeface="Garamond" panose="02020404030301010803" pitchFamily="18" charset="0"/>
              </a:rPr>
              <a:t>) à condition que :</a:t>
            </a:r>
          </a:p>
          <a:p>
            <a:pPr lvl="4" indent="0">
              <a:lnSpc>
                <a:spcPct val="100000"/>
              </a:lnSpc>
              <a:spcBef>
                <a:spcPts val="0"/>
              </a:spcBef>
              <a:buClr>
                <a:srgbClr val="B03A88"/>
              </a:buClr>
              <a:buSzPct val="60000"/>
              <a:buNone/>
              <a:defRPr/>
            </a:pPr>
            <a:endParaRPr lang="fr-FR" sz="1400" dirty="0">
              <a:latin typeface="Garamond" panose="02020404030301010803" pitchFamily="18" charset="0"/>
            </a:endParaRPr>
          </a:p>
          <a:p>
            <a:pPr marL="1241425" lvl="4" indent="-342900">
              <a:lnSpc>
                <a:spcPct val="100000"/>
              </a:lnSpc>
              <a:spcBef>
                <a:spcPts val="0"/>
              </a:spcBef>
              <a:buClr>
                <a:srgbClr val="B03A88"/>
              </a:buClr>
              <a:buSzPct val="60000"/>
              <a:buFont typeface="Courier New" panose="02070309020205020404" pitchFamily="49" charset="0"/>
              <a:buChar char="o"/>
              <a:defRPr/>
            </a:pPr>
            <a:r>
              <a:rPr lang="fr-FR" sz="1300" dirty="0">
                <a:latin typeface="Garamond" panose="02020404030301010803" pitchFamily="18" charset="0"/>
              </a:rPr>
              <a:t>les organes sociaux aient entendu rémunérer indirectement le dirigeant à travers le versement de prestations</a:t>
            </a:r>
          </a:p>
          <a:p>
            <a:pPr marL="1241425" lvl="4" indent="-342900">
              <a:lnSpc>
                <a:spcPct val="100000"/>
              </a:lnSpc>
              <a:spcBef>
                <a:spcPts val="0"/>
              </a:spcBef>
              <a:buClr>
                <a:srgbClr val="B03A88"/>
              </a:buClr>
              <a:buSzPct val="60000"/>
              <a:buFont typeface="Courier New" panose="02070309020205020404" pitchFamily="49" charset="0"/>
              <a:buChar char="o"/>
              <a:defRPr/>
            </a:pPr>
            <a:r>
              <a:rPr lang="fr-FR" sz="1300" dirty="0">
                <a:latin typeface="Garamond" panose="02020404030301010803" pitchFamily="18" charset="0"/>
              </a:rPr>
              <a:t>le niveau de rémunération ne soit pas excessif </a:t>
            </a:r>
          </a:p>
          <a:p>
            <a:pPr lvl="4" indent="0">
              <a:lnSpc>
                <a:spcPct val="100000"/>
              </a:lnSpc>
              <a:spcBef>
                <a:spcPts val="0"/>
              </a:spcBef>
              <a:buClr>
                <a:srgbClr val="B03A88"/>
              </a:buClr>
              <a:buSzPct val="60000"/>
              <a:buNone/>
              <a:defRPr/>
            </a:pPr>
            <a:endParaRPr kumimoji="0" lang="fr-FR" sz="14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lumMod val="50000"/>
                </a:prstClr>
              </a:solidFill>
              <a:effectLst/>
              <a:uLnTx/>
              <a:uFillTx/>
              <a:latin typeface="Garamond" panose="02020404030301010803" pitchFamily="18" charset="0"/>
            </a:endParaRPr>
          </a:p>
        </p:txBody>
      </p:sp>
    </p:spTree>
    <p:extLst>
      <p:ext uri="{BB962C8B-B14F-4D97-AF65-F5344CB8AC3E}">
        <p14:creationId xmlns:p14="http://schemas.microsoft.com/office/powerpoint/2010/main" val="250778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354B-BD12-9B2F-F665-D91970B4E5E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CD9B1D3-23DB-1CF6-8B79-CF4FA24A17DF}"/>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61740DAE-C50C-1B2F-8CA5-EE92FD77A9A5}"/>
              </a:ext>
            </a:extLst>
          </p:cNvPr>
          <p:cNvSpPr>
            <a:spLocks noGrp="1"/>
          </p:cNvSpPr>
          <p:nvPr>
            <p:ph type="ftr" sz="quarter" idx="11"/>
          </p:nvPr>
        </p:nvSpPr>
        <p:spPr/>
        <p:txBody>
          <a:bodyPr/>
          <a:lstStyle/>
          <a:p>
            <a:r>
              <a:rPr lang="fr-FR" dirty="0"/>
              <a:t> </a:t>
            </a:r>
          </a:p>
        </p:txBody>
      </p:sp>
      <p:sp>
        <p:nvSpPr>
          <p:cNvPr id="4" name="Espace réservé du titre 3">
            <a:extLst>
              <a:ext uri="{FF2B5EF4-FFF2-40B4-BE49-F238E27FC236}">
                <a16:creationId xmlns:a16="http://schemas.microsoft.com/office/drawing/2014/main" id="{69AC1604-6887-6FC2-CA90-304DC8264C6B}"/>
              </a:ext>
            </a:extLst>
          </p:cNvPr>
          <p:cNvSpPr>
            <a:spLocks noGrp="1"/>
          </p:cNvSpPr>
          <p:nvPr>
            <p:ph type="title"/>
          </p:nvPr>
        </p:nvSpPr>
        <p:spPr/>
        <p:txBody>
          <a:bodyPr/>
          <a:lstStyle/>
          <a:p>
            <a:r>
              <a:rPr lang="fr-FR" dirty="0"/>
              <a:t>Management </a:t>
            </a:r>
            <a:r>
              <a:rPr lang="fr-FR" dirty="0" err="1"/>
              <a:t>fees</a:t>
            </a:r>
            <a:endParaRPr lang="fr-FR" dirty="0"/>
          </a:p>
        </p:txBody>
      </p:sp>
      <p:sp>
        <p:nvSpPr>
          <p:cNvPr id="5" name="Espace réservé du contenu 4">
            <a:extLst>
              <a:ext uri="{FF2B5EF4-FFF2-40B4-BE49-F238E27FC236}">
                <a16:creationId xmlns:a16="http://schemas.microsoft.com/office/drawing/2014/main" id="{B398F315-96ED-4863-9077-6EA93F39DBDF}"/>
              </a:ext>
            </a:extLst>
          </p:cNvPr>
          <p:cNvSpPr>
            <a:spLocks noGrp="1"/>
          </p:cNvSpPr>
          <p:nvPr>
            <p:ph idx="13"/>
          </p:nvPr>
        </p:nvSpPr>
        <p:spPr/>
        <p:txBody>
          <a:bodyPr>
            <a:normAutofit fontScale="92500" lnSpcReduction="20000"/>
          </a:bodyPr>
          <a:lstStyle/>
          <a:p>
            <a:r>
              <a:rPr lang="fr-FR" dirty="0"/>
              <a:t>De nouvelles précisions données par le Conseil d’Etat : CE 26-4-2024 n°458958</a:t>
            </a:r>
          </a:p>
        </p:txBody>
      </p:sp>
      <p:sp>
        <p:nvSpPr>
          <p:cNvPr id="17" name="Espace réservé du contenu 1">
            <a:extLst>
              <a:ext uri="{FF2B5EF4-FFF2-40B4-BE49-F238E27FC236}">
                <a16:creationId xmlns:a16="http://schemas.microsoft.com/office/drawing/2014/main" id="{55E00B9C-1BFC-DEDC-6EB5-15478FBAD84D}"/>
              </a:ext>
            </a:extLst>
          </p:cNvPr>
          <p:cNvSpPr txBox="1">
            <a:spLocks/>
          </p:cNvSpPr>
          <p:nvPr/>
        </p:nvSpPr>
        <p:spPr>
          <a:xfrm>
            <a:off x="593692" y="1430016"/>
            <a:ext cx="10638279" cy="4766822"/>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Un contexte assez proche de celui jugé en 2023</a:t>
            </a: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lang="fr-FR" sz="1600" dirty="0">
              <a:solidFill>
                <a:prstClr val="black"/>
              </a:solidFill>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lang="fr-FR" sz="1600" dirty="0">
              <a:solidFill>
                <a:prstClr val="black"/>
              </a:solidFill>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lang="fr-FR" sz="1600" dirty="0">
              <a:solidFill>
                <a:prstClr val="black"/>
              </a:solidFill>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a:p>
            <a:pPr marL="285750" indent="-285750">
              <a:lnSpc>
                <a:spcPct val="100000"/>
              </a:lnSpc>
              <a:spcBef>
                <a:spcPts val="0"/>
              </a:spcBef>
              <a:spcAft>
                <a:spcPts val="0"/>
              </a:spcAft>
              <a:buClr>
                <a:srgbClr val="B03A88"/>
              </a:buClr>
              <a:buSzPct val="60000"/>
              <a:buFont typeface="Wingdings" panose="05000000000000000000" pitchFamily="2" charset="2"/>
              <a:buChar char="q"/>
              <a:defRPr/>
            </a:pPr>
            <a:r>
              <a:rPr lang="fr-FR" sz="1800" b="1" dirty="0">
                <a:solidFill>
                  <a:srgbClr val="595959"/>
                </a:solidFill>
                <a:latin typeface="Garamond" panose="02020404030301010803" pitchFamily="18" charset="0"/>
              </a:rPr>
              <a:t>Réponse du CE :</a:t>
            </a:r>
          </a:p>
          <a:p>
            <a:pPr lvl="2">
              <a:buClr>
                <a:srgbClr val="B03A88"/>
              </a:buClr>
              <a:buSzPct val="100000"/>
              <a:defRPr/>
            </a:pPr>
            <a:r>
              <a:rPr lang="fr-FR" sz="1600" dirty="0">
                <a:solidFill>
                  <a:prstClr val="black"/>
                </a:solidFill>
                <a:latin typeface="Garamond" panose="02020404030301010803" pitchFamily="18" charset="0"/>
              </a:rPr>
              <a:t>Le CE juge que les montants versés par KSTE sont déductibles dès lors que :</a:t>
            </a:r>
          </a:p>
          <a:p>
            <a:pPr lvl="3">
              <a:buClr>
                <a:srgbClr val="B03A88"/>
              </a:buClr>
              <a:buSzPct val="100000"/>
              <a:buFont typeface="Courier New" panose="02070309020205020404" pitchFamily="49" charset="0"/>
              <a:buChar char="o"/>
              <a:defRPr/>
            </a:pPr>
            <a:r>
              <a:rPr lang="fr-FR" sz="1300" dirty="0">
                <a:solidFill>
                  <a:prstClr val="black"/>
                </a:solidFill>
                <a:latin typeface="Garamond" panose="02020404030301010803" pitchFamily="18" charset="0"/>
              </a:rPr>
              <a:t>Le salarié </a:t>
            </a:r>
            <a:r>
              <a:rPr lang="fr-FR" sz="1300" dirty="0">
                <a:solidFill>
                  <a:schemeClr val="tx1"/>
                </a:solidFill>
                <a:latin typeface="Garamond" panose="02020404030301010803" pitchFamily="18" charset="0"/>
              </a:rPr>
              <a:t>de la société mère, détaché auprès de KSTE, avait effectivement exercé son activité de Président conformément à la convention conclue entre les deux sociétés ;</a:t>
            </a:r>
          </a:p>
          <a:p>
            <a:pPr lvl="3">
              <a:buClr>
                <a:srgbClr val="B03A88"/>
              </a:buClr>
              <a:buSzPct val="100000"/>
              <a:buFont typeface="Courier New" panose="02070309020205020404" pitchFamily="49" charset="0"/>
              <a:buChar char="o"/>
              <a:defRPr/>
            </a:pPr>
            <a:r>
              <a:rPr lang="fr-FR" sz="1300" dirty="0">
                <a:solidFill>
                  <a:schemeClr val="tx1"/>
                </a:solidFill>
                <a:latin typeface="Garamond" panose="02020404030301010803" pitchFamily="18" charset="0"/>
              </a:rPr>
              <a:t>Les sommes versées à la société  mère en exécution </a:t>
            </a:r>
            <a:r>
              <a:rPr lang="fr-FR" sz="1300" dirty="0">
                <a:solidFill>
                  <a:prstClr val="black"/>
                </a:solidFill>
                <a:latin typeface="Garamond" panose="02020404030301010803" pitchFamily="18" charset="0"/>
              </a:rPr>
              <a:t>de cette convention ne sont pas excessives au regard de cette activité.</a:t>
            </a:r>
          </a:p>
          <a:p>
            <a:pPr marR="0" lvl="2" fontAlgn="auto">
              <a:spcAft>
                <a:spcPts val="0"/>
              </a:spcAft>
              <a:buClr>
                <a:srgbClr val="B03A88"/>
              </a:buClr>
              <a:buSzPct val="100000"/>
              <a:defRPr/>
            </a:pPr>
            <a:endParaRPr lang="fr-FR" sz="1600" dirty="0">
              <a:solidFill>
                <a:prstClr val="black"/>
              </a:solidFill>
              <a:latin typeface="Garamond" panose="02020404030301010803" pitchFamily="18" charset="0"/>
            </a:endParaRPr>
          </a:p>
          <a:p>
            <a:pPr marR="0" lvl="2" fontAlgn="auto">
              <a:spcAft>
                <a:spcPts val="0"/>
              </a:spcAft>
              <a:buClr>
                <a:srgbClr val="B03A88"/>
              </a:buClr>
              <a:buSzPct val="100000"/>
              <a:defRPr/>
            </a:pPr>
            <a:r>
              <a:rPr lang="fr-FR" sz="1600" dirty="0">
                <a:solidFill>
                  <a:prstClr val="black"/>
                </a:solidFill>
                <a:latin typeface="Garamond" panose="02020404030301010803" pitchFamily="18" charset="0"/>
              </a:rPr>
              <a:t>Le CE ajoute que le fait que la rémunération n’ait pas été autorisée par l’AG de KSTE est dépourvu d’incidence dès lors que les comptes de KSTE ont été approuvés par ses associés.</a:t>
            </a:r>
          </a:p>
          <a:p>
            <a:pPr>
              <a:lnSpc>
                <a:spcPct val="100000"/>
              </a:lnSpc>
              <a:spcBef>
                <a:spcPts val="0"/>
              </a:spcBef>
              <a:spcAft>
                <a:spcPts val="0"/>
              </a:spcAft>
              <a:buClr>
                <a:srgbClr val="B03A88"/>
              </a:buClr>
              <a:buSzPct val="60000"/>
              <a:buNone/>
              <a:defRPr/>
            </a:pPr>
            <a:endParaRPr lang="fr-FR" sz="1600" dirty="0">
              <a:solidFill>
                <a:prstClr val="black"/>
              </a:solidFill>
              <a:latin typeface="Garamond" panose="02020404030301010803" pitchFamily="18" charset="0"/>
              <a:cs typeface="Calibri Light" panose="020F0302020204030204" pitchFamily="34" charset="0"/>
            </a:endParaRPr>
          </a:p>
        </p:txBody>
      </p:sp>
      <p:sp>
        <p:nvSpPr>
          <p:cNvPr id="18" name="Rectangle 17">
            <a:extLst>
              <a:ext uri="{FF2B5EF4-FFF2-40B4-BE49-F238E27FC236}">
                <a16:creationId xmlns:a16="http://schemas.microsoft.com/office/drawing/2014/main" id="{AA758CA9-35E6-3121-99D4-7D2434709994}"/>
              </a:ext>
            </a:extLst>
          </p:cNvPr>
          <p:cNvSpPr/>
          <p:nvPr/>
        </p:nvSpPr>
        <p:spPr>
          <a:xfrm>
            <a:off x="960029" y="1973256"/>
            <a:ext cx="1592826" cy="639096"/>
          </a:xfrm>
          <a:prstGeom prst="rect">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Société SAJITZ</a:t>
            </a:r>
          </a:p>
        </p:txBody>
      </p:sp>
      <p:sp>
        <p:nvSpPr>
          <p:cNvPr id="19" name="Rectangle 18">
            <a:extLst>
              <a:ext uri="{FF2B5EF4-FFF2-40B4-BE49-F238E27FC236}">
                <a16:creationId xmlns:a16="http://schemas.microsoft.com/office/drawing/2014/main" id="{34907148-5422-FCA9-097A-4321DC554A30}"/>
              </a:ext>
            </a:extLst>
          </p:cNvPr>
          <p:cNvSpPr/>
          <p:nvPr/>
        </p:nvSpPr>
        <p:spPr>
          <a:xfrm>
            <a:off x="960029" y="3090630"/>
            <a:ext cx="1592826" cy="728512"/>
          </a:xfrm>
          <a:prstGeom prst="rect">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KSTE</a:t>
            </a:r>
          </a:p>
        </p:txBody>
      </p:sp>
      <p:cxnSp>
        <p:nvCxnSpPr>
          <p:cNvPr id="20" name="Connecteur droit avec flèche 19">
            <a:extLst>
              <a:ext uri="{FF2B5EF4-FFF2-40B4-BE49-F238E27FC236}">
                <a16:creationId xmlns:a16="http://schemas.microsoft.com/office/drawing/2014/main" id="{FB3A8DF8-2F27-9FAB-6A4A-BAD761CACDD1}"/>
              </a:ext>
            </a:extLst>
          </p:cNvPr>
          <p:cNvCxnSpPr>
            <a:cxnSpLocks/>
          </p:cNvCxnSpPr>
          <p:nvPr/>
        </p:nvCxnSpPr>
        <p:spPr>
          <a:xfrm>
            <a:off x="1756442" y="2608067"/>
            <a:ext cx="0" cy="47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èche : courbe vers la droite 20">
            <a:extLst>
              <a:ext uri="{FF2B5EF4-FFF2-40B4-BE49-F238E27FC236}">
                <a16:creationId xmlns:a16="http://schemas.microsoft.com/office/drawing/2014/main" id="{684CF45F-91C1-322D-BC73-0FA984AA8B69}"/>
              </a:ext>
            </a:extLst>
          </p:cNvPr>
          <p:cNvSpPr/>
          <p:nvPr/>
        </p:nvSpPr>
        <p:spPr>
          <a:xfrm rot="10608066">
            <a:off x="2733908" y="2248302"/>
            <a:ext cx="527809" cy="1101370"/>
          </a:xfrm>
          <a:prstGeom prst="curvedRightArrow">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8524A8A2-7F46-7F2B-E71F-D79769715B08}"/>
              </a:ext>
            </a:extLst>
          </p:cNvPr>
          <p:cNvSpPr txBox="1"/>
          <p:nvPr/>
        </p:nvSpPr>
        <p:spPr>
          <a:xfrm>
            <a:off x="3426955" y="2104715"/>
            <a:ext cx="1833499"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Remboursement de la rémunération versée à un salarié de SOJITZ au titre de ses fonctions de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Président de KSTE</a:t>
            </a:r>
          </a:p>
        </p:txBody>
      </p:sp>
      <p:sp>
        <p:nvSpPr>
          <p:cNvPr id="23" name="ZoneTexte 22">
            <a:extLst>
              <a:ext uri="{FF2B5EF4-FFF2-40B4-BE49-F238E27FC236}">
                <a16:creationId xmlns:a16="http://schemas.microsoft.com/office/drawing/2014/main" id="{6B94E006-811D-EB4F-86EC-93AA19BCCB26}"/>
              </a:ext>
            </a:extLst>
          </p:cNvPr>
          <p:cNvSpPr txBox="1"/>
          <p:nvPr/>
        </p:nvSpPr>
        <p:spPr>
          <a:xfrm>
            <a:off x="5558712" y="2212437"/>
            <a:ext cx="5010609" cy="135421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595959"/>
                </a:solidFill>
                <a:latin typeface="Garamond" panose="02020404030301010803" pitchFamily="18" charset="0"/>
              </a:rPr>
              <a:t>Position de l’administration fiscale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latin typeface="Garamond" panose="02020404030301010803" pitchFamily="18" charset="0"/>
              </a:rPr>
              <a:t>Faute d’avoir été autorisée par l’AG de KSTE, cette prise en charge de la rémunération par KSTE constitue un acte anormal de gestion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latin typeface="Garamond" panose="02020404030301010803" pitchFamily="18" charset="0"/>
              </a:rPr>
              <a:t>Le TA de Paris avait confirmé cette analyse</a:t>
            </a:r>
            <a:endParaRPr kumimoji="0" lang="fr-FR" sz="1600" b="0" i="0" strike="noStrike" kern="1200" cap="none" spc="0" normalizeH="0" baseline="0" noProof="0" dirty="0">
              <a:ln>
                <a:noFill/>
              </a:ln>
              <a:solidFill>
                <a:prstClr val="black"/>
              </a:solidFill>
              <a:effectLst/>
              <a:uLnTx/>
              <a:uFillTx/>
              <a:latin typeface="Garamond" panose="02020404030301010803" pitchFamily="18" charset="0"/>
              <a:cs typeface="Calibri Light" panose="020F0302020204030204" pitchFamily="34" charset="0"/>
            </a:endParaRPr>
          </a:p>
        </p:txBody>
      </p:sp>
    </p:spTree>
    <p:extLst>
      <p:ext uri="{BB962C8B-B14F-4D97-AF65-F5344CB8AC3E}">
        <p14:creationId xmlns:p14="http://schemas.microsoft.com/office/powerpoint/2010/main" val="377308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11A3A-46BC-E053-02E4-A1C988165F0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B89900B-4BEF-426D-527B-C1BC1E9D31A4}"/>
              </a:ext>
            </a:extLst>
          </p:cNvPr>
          <p:cNvSpPr>
            <a:spLocks noGrp="1"/>
          </p:cNvSpPr>
          <p:nvPr>
            <p:ph idx="1"/>
          </p:nvPr>
        </p:nvSpPr>
        <p:spPr>
          <a:xfrm>
            <a:off x="657985" y="1628800"/>
            <a:ext cx="10903614"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C550A740-0EEB-743A-0DC0-6151CC3591AF}"/>
              </a:ext>
            </a:extLst>
          </p:cNvPr>
          <p:cNvSpPr>
            <a:spLocks noGrp="1"/>
          </p:cNvSpPr>
          <p:nvPr>
            <p:ph type="ftr" sz="quarter" idx="11"/>
          </p:nvPr>
        </p:nvSpPr>
        <p:spPr/>
        <p:txBody>
          <a:bodyPr/>
          <a:lstStyle/>
          <a:p>
            <a:r>
              <a:rPr lang="fr-FR" dirty="0"/>
              <a:t> </a:t>
            </a:r>
          </a:p>
        </p:txBody>
      </p:sp>
      <p:sp>
        <p:nvSpPr>
          <p:cNvPr id="4" name="Espace réservé du titre 3">
            <a:extLst>
              <a:ext uri="{FF2B5EF4-FFF2-40B4-BE49-F238E27FC236}">
                <a16:creationId xmlns:a16="http://schemas.microsoft.com/office/drawing/2014/main" id="{DB6701FC-DC3C-E83D-F9C7-4F6FD810C36E}"/>
              </a:ext>
            </a:extLst>
          </p:cNvPr>
          <p:cNvSpPr>
            <a:spLocks noGrp="1"/>
          </p:cNvSpPr>
          <p:nvPr>
            <p:ph type="title"/>
          </p:nvPr>
        </p:nvSpPr>
        <p:spPr/>
        <p:txBody>
          <a:bodyPr/>
          <a:lstStyle/>
          <a:p>
            <a:r>
              <a:rPr lang="fr-FR" dirty="0"/>
              <a:t>Cession d’actifs</a:t>
            </a:r>
          </a:p>
        </p:txBody>
      </p:sp>
      <p:sp>
        <p:nvSpPr>
          <p:cNvPr id="5" name="Espace réservé du contenu 4">
            <a:extLst>
              <a:ext uri="{FF2B5EF4-FFF2-40B4-BE49-F238E27FC236}">
                <a16:creationId xmlns:a16="http://schemas.microsoft.com/office/drawing/2014/main" id="{5507EAB2-7C26-3C97-A82B-C694AA74B6DD}"/>
              </a:ext>
            </a:extLst>
          </p:cNvPr>
          <p:cNvSpPr>
            <a:spLocks noGrp="1"/>
          </p:cNvSpPr>
          <p:nvPr>
            <p:ph idx="13"/>
          </p:nvPr>
        </p:nvSpPr>
        <p:spPr/>
        <p:txBody>
          <a:bodyPr>
            <a:normAutofit fontScale="92500" lnSpcReduction="20000"/>
          </a:bodyPr>
          <a:lstStyle/>
          <a:p>
            <a:r>
              <a:rPr lang="fr-FR" dirty="0"/>
              <a:t>Les enjeux en matière fiscale</a:t>
            </a:r>
          </a:p>
        </p:txBody>
      </p:sp>
      <p:sp>
        <p:nvSpPr>
          <p:cNvPr id="6" name="Espace réservé du texte 6">
            <a:extLst>
              <a:ext uri="{FF2B5EF4-FFF2-40B4-BE49-F238E27FC236}">
                <a16:creationId xmlns:a16="http://schemas.microsoft.com/office/drawing/2014/main" id="{342699AB-E117-6587-5FC0-E513A4862CAA}"/>
              </a:ext>
            </a:extLst>
          </p:cNvPr>
          <p:cNvSpPr txBox="1">
            <a:spLocks/>
          </p:cNvSpPr>
          <p:nvPr/>
        </p:nvSpPr>
        <p:spPr>
          <a:xfrm>
            <a:off x="470081" y="1628800"/>
            <a:ext cx="10467885" cy="4824536"/>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B03A88"/>
              </a:buClr>
              <a:buSzPct val="60000"/>
              <a:buFont typeface="Wingdings" pitchFamily="2" charset="2"/>
              <a:buChar char="q"/>
              <a:defRPr sz="3200" b="1" kern="1200" baseline="0">
                <a:solidFill>
                  <a:srgbClr val="595959"/>
                </a:solidFill>
                <a:latin typeface="Garamond" panose="02020404030301010803" pitchFamily="18" charset="0"/>
                <a:ea typeface="+mn-ea"/>
                <a:cs typeface="+mn-cs"/>
              </a:defRPr>
            </a:lvl1pPr>
            <a:lvl2pPr marL="742950" indent="-285750" algn="just" defTabSz="914400" rtl="0" eaLnBrk="1" latinLnBrk="0" hangingPunct="1">
              <a:spcBef>
                <a:spcPct val="20000"/>
              </a:spcBef>
              <a:buClr>
                <a:srgbClr val="B03A88"/>
              </a:buClr>
              <a:buFont typeface="Wingdings" pitchFamily="2" charset="2"/>
              <a:buChar char="Ø"/>
              <a:defRPr sz="2800" kern="1200">
                <a:solidFill>
                  <a:schemeClr val="tx1"/>
                </a:solidFill>
                <a:latin typeface="Garamond" panose="02020404030301010803" pitchFamily="18" charset="0"/>
                <a:ea typeface="+mn-ea"/>
                <a:cs typeface="+mn-cs"/>
              </a:defRPr>
            </a:lvl2pPr>
            <a:lvl3pPr marL="1143000" indent="-228600" algn="just" defTabSz="914400" rtl="0" eaLnBrk="1" latinLnBrk="0" hangingPunct="1">
              <a:spcBef>
                <a:spcPct val="20000"/>
              </a:spcBef>
              <a:buClr>
                <a:srgbClr val="B03A88"/>
              </a:buClr>
              <a:buSzPct val="80000"/>
              <a:buFont typeface="Courier New" pitchFamily="49" charset="0"/>
              <a:buChar char="o"/>
              <a:defRPr sz="2400" kern="1200">
                <a:solidFill>
                  <a:schemeClr val="tx1"/>
                </a:solidFill>
                <a:latin typeface="Garamond" panose="02020404030301010803" pitchFamily="18" charset="0"/>
                <a:ea typeface="+mn-ea"/>
                <a:cs typeface="+mn-cs"/>
              </a:defRPr>
            </a:lvl3pPr>
            <a:lvl4pPr marL="1600200" indent="-228600" algn="just" defTabSz="914400" rtl="0" eaLnBrk="1" latinLnBrk="0" hangingPunct="1">
              <a:spcBef>
                <a:spcPct val="20000"/>
              </a:spcBef>
              <a:buClr>
                <a:srgbClr val="B03A88"/>
              </a:buClr>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just" defTabSz="914400" rtl="0" eaLnBrk="1" latinLnBrk="0" hangingPunct="1">
              <a:spcBef>
                <a:spcPct val="20000"/>
              </a:spcBef>
              <a:buClr>
                <a:srgbClr val="B03A88"/>
              </a:buClr>
              <a:buSzPct val="55000"/>
              <a:buFont typeface="Wingdings" panose="05000000000000000000" pitchFamily="2" charset="2"/>
              <a:buChar char="ü"/>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46990" lvl="1" indent="-342900">
              <a:lnSpc>
                <a:spcPct val="110000"/>
              </a:lnSpc>
              <a:spcBef>
                <a:spcPts val="600"/>
              </a:spcBef>
              <a:buSzPct val="60000"/>
              <a:buFont typeface="Wingdings" pitchFamily="2" charset="2"/>
              <a:buChar char="q"/>
            </a:pPr>
            <a:r>
              <a:rPr lang="fr-FR" sz="1800" b="1" dirty="0">
                <a:solidFill>
                  <a:srgbClr val="595959"/>
                </a:solidFill>
              </a:rPr>
              <a:t>En matière d’impôts directs (IS-IR), la cession d’un actif à un prix volontairement minoré ou majoré peut constituer une libéralité (si écart de prix significatif) :</a:t>
            </a:r>
          </a:p>
          <a:p>
            <a:pPr marL="342900" marR="46990" lvl="1" indent="-342900">
              <a:lnSpc>
                <a:spcPct val="110000"/>
              </a:lnSpc>
              <a:spcBef>
                <a:spcPts val="600"/>
              </a:spcBef>
              <a:buSzPct val="60000"/>
              <a:buFont typeface="Wingdings" pitchFamily="2" charset="2"/>
              <a:buChar char="q"/>
            </a:pPr>
            <a:endParaRPr lang="fr-FR" sz="1800" b="1" dirty="0">
              <a:solidFill>
                <a:srgbClr val="595959"/>
              </a:solidFill>
            </a:endParaRPr>
          </a:p>
        </p:txBody>
      </p:sp>
      <p:sp>
        <p:nvSpPr>
          <p:cNvPr id="7" name="Rectangle : coins arrondis 4">
            <a:extLst>
              <a:ext uri="{FF2B5EF4-FFF2-40B4-BE49-F238E27FC236}">
                <a16:creationId xmlns:a16="http://schemas.microsoft.com/office/drawing/2014/main" id="{DAFC6E2C-98D4-8C96-B66B-20B49042902E}"/>
              </a:ext>
            </a:extLst>
          </p:cNvPr>
          <p:cNvSpPr/>
          <p:nvPr/>
        </p:nvSpPr>
        <p:spPr>
          <a:xfrm>
            <a:off x="2538708" y="2616483"/>
            <a:ext cx="1080401" cy="5610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Garamond" panose="02020404030301010803" pitchFamily="18" charset="0"/>
              </a:rPr>
              <a:t>Du côté du cédant (IS)</a:t>
            </a:r>
          </a:p>
        </p:txBody>
      </p:sp>
      <p:sp>
        <p:nvSpPr>
          <p:cNvPr id="8" name="Rectangle : coins arrondis 7">
            <a:extLst>
              <a:ext uri="{FF2B5EF4-FFF2-40B4-BE49-F238E27FC236}">
                <a16:creationId xmlns:a16="http://schemas.microsoft.com/office/drawing/2014/main" id="{70262786-AC1E-BA1D-3AEB-4FFC10C676F8}"/>
              </a:ext>
            </a:extLst>
          </p:cNvPr>
          <p:cNvSpPr/>
          <p:nvPr/>
        </p:nvSpPr>
        <p:spPr>
          <a:xfrm>
            <a:off x="3677461" y="2601161"/>
            <a:ext cx="7017010" cy="561019"/>
          </a:xfrm>
          <a:prstGeom prst="roundRect">
            <a:avLst/>
          </a:prstGeom>
          <a:no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r>
              <a:rPr lang="fr-FR" sz="1300" dirty="0">
                <a:solidFill>
                  <a:schemeClr val="tx1"/>
                </a:solidFill>
                <a:latin typeface="Garamond" panose="02020404030301010803" pitchFamily="18" charset="0"/>
              </a:rPr>
              <a:t>L’insuffisance de prix = produit imposable sur le fondement de l’acte anormal de gestion</a:t>
            </a:r>
          </a:p>
          <a:p>
            <a:pPr marL="0" lvl="2" algn="just"/>
            <a:r>
              <a:rPr lang="fr-FR" sz="1300" dirty="0">
                <a:solidFill>
                  <a:schemeClr val="tx1"/>
                </a:solidFill>
                <a:latin typeface="Garamond" panose="02020404030301010803" pitchFamily="18" charset="0"/>
              </a:rPr>
              <a:t>Attention : En cas de cession de titres, cette plus-value ne bénéficie pas du régime du LT </a:t>
            </a:r>
            <a:r>
              <a:rPr lang="fr-FR" sz="1300" b="1" dirty="0">
                <a:solidFill>
                  <a:srgbClr val="FF0000"/>
                </a:solidFill>
                <a:latin typeface="Garamond" panose="02020404030301010803" pitchFamily="18" charset="0"/>
              </a:rPr>
              <a:t>(CE 6 février 2019 n°410248)</a:t>
            </a:r>
          </a:p>
        </p:txBody>
      </p:sp>
      <p:sp>
        <p:nvSpPr>
          <p:cNvPr id="9" name="Rectangle : coins arrondis 4">
            <a:extLst>
              <a:ext uri="{FF2B5EF4-FFF2-40B4-BE49-F238E27FC236}">
                <a16:creationId xmlns:a16="http://schemas.microsoft.com/office/drawing/2014/main" id="{4A740FE0-881B-09CA-FE71-8CDF7E14857F}"/>
              </a:ext>
            </a:extLst>
          </p:cNvPr>
          <p:cNvSpPr/>
          <p:nvPr/>
        </p:nvSpPr>
        <p:spPr>
          <a:xfrm>
            <a:off x="2532197" y="3306879"/>
            <a:ext cx="1080402" cy="56339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Garamond" panose="02020404030301010803" pitchFamily="18" charset="0"/>
              </a:rPr>
              <a:t>Du côté de l’acquéreur (IS/PP)</a:t>
            </a:r>
          </a:p>
        </p:txBody>
      </p:sp>
      <p:sp>
        <p:nvSpPr>
          <p:cNvPr id="10" name="Rectangle : coins arrondis 9">
            <a:extLst>
              <a:ext uri="{FF2B5EF4-FFF2-40B4-BE49-F238E27FC236}">
                <a16:creationId xmlns:a16="http://schemas.microsoft.com/office/drawing/2014/main" id="{11347147-E672-E3E9-BEAB-AE5089D2773E}"/>
              </a:ext>
            </a:extLst>
          </p:cNvPr>
          <p:cNvSpPr/>
          <p:nvPr/>
        </p:nvSpPr>
        <p:spPr>
          <a:xfrm>
            <a:off x="3676619" y="3357903"/>
            <a:ext cx="7017010" cy="561019"/>
          </a:xfrm>
          <a:prstGeom prst="roundRect">
            <a:avLst/>
          </a:prstGeom>
          <a:no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r>
              <a:rPr lang="fr-FR" sz="1300" dirty="0">
                <a:solidFill>
                  <a:schemeClr val="tx1"/>
                </a:solidFill>
                <a:latin typeface="Garamond" panose="02020404030301010803" pitchFamily="18" charset="0"/>
              </a:rPr>
              <a:t>La libéralité constitue une variation d’actif net imposable (acquéreur BIC/IS) ou un revenu distribué (acquéreur personne physique) imposable sur le fondement de l’article 111 c ou 109-1 du CGI</a:t>
            </a:r>
          </a:p>
        </p:txBody>
      </p:sp>
      <p:sp>
        <p:nvSpPr>
          <p:cNvPr id="15" name="Rectangle : coins arrondis 4">
            <a:extLst>
              <a:ext uri="{FF2B5EF4-FFF2-40B4-BE49-F238E27FC236}">
                <a16:creationId xmlns:a16="http://schemas.microsoft.com/office/drawing/2014/main" id="{2F5D2B3C-2EAF-4FE4-6075-18CFA9A93B32}"/>
              </a:ext>
            </a:extLst>
          </p:cNvPr>
          <p:cNvSpPr/>
          <p:nvPr/>
        </p:nvSpPr>
        <p:spPr>
          <a:xfrm>
            <a:off x="2508688" y="4855580"/>
            <a:ext cx="1080403" cy="6137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Garamond" panose="02020404030301010803" pitchFamily="18" charset="0"/>
              </a:rPr>
              <a:t>Du côté de l’acquéreur (IS)</a:t>
            </a:r>
          </a:p>
        </p:txBody>
      </p:sp>
      <p:sp>
        <p:nvSpPr>
          <p:cNvPr id="16" name="Rectangle : coins arrondis 4">
            <a:extLst>
              <a:ext uri="{FF2B5EF4-FFF2-40B4-BE49-F238E27FC236}">
                <a16:creationId xmlns:a16="http://schemas.microsoft.com/office/drawing/2014/main" id="{25EEF093-6DE2-64BB-D2A2-3C3948DA2B95}"/>
              </a:ext>
            </a:extLst>
          </p:cNvPr>
          <p:cNvSpPr/>
          <p:nvPr/>
        </p:nvSpPr>
        <p:spPr>
          <a:xfrm>
            <a:off x="2520131" y="4132952"/>
            <a:ext cx="1080403" cy="6137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Garamond" panose="02020404030301010803" pitchFamily="18" charset="0"/>
              </a:rPr>
              <a:t>Du côté du cédant (PP)</a:t>
            </a:r>
          </a:p>
        </p:txBody>
      </p:sp>
      <p:sp>
        <p:nvSpPr>
          <p:cNvPr id="24" name="Rectangle : coins arrondis 23">
            <a:extLst>
              <a:ext uri="{FF2B5EF4-FFF2-40B4-BE49-F238E27FC236}">
                <a16:creationId xmlns:a16="http://schemas.microsoft.com/office/drawing/2014/main" id="{0731BA36-4484-D998-459B-E3BB2E29B24F}"/>
              </a:ext>
            </a:extLst>
          </p:cNvPr>
          <p:cNvSpPr/>
          <p:nvPr/>
        </p:nvSpPr>
        <p:spPr>
          <a:xfrm>
            <a:off x="3676617" y="4101762"/>
            <a:ext cx="6972766" cy="615531"/>
          </a:xfrm>
          <a:prstGeom prst="roundRect">
            <a:avLst/>
          </a:prstGeom>
          <a:no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r>
              <a:rPr lang="fr-FR" sz="1300" dirty="0">
                <a:solidFill>
                  <a:schemeClr val="tx1"/>
                </a:solidFill>
                <a:latin typeface="Garamond" panose="02020404030301010803" pitchFamily="18" charset="0"/>
              </a:rPr>
              <a:t>Imposition de la libéralité chez le cédant Personne Physique (PP) au titre des revenus distribués (article 111-c ou 109-1 du CGI)</a:t>
            </a:r>
          </a:p>
        </p:txBody>
      </p:sp>
      <p:sp>
        <p:nvSpPr>
          <p:cNvPr id="25" name="Rectangle : coins arrondis 24">
            <a:extLst>
              <a:ext uri="{FF2B5EF4-FFF2-40B4-BE49-F238E27FC236}">
                <a16:creationId xmlns:a16="http://schemas.microsoft.com/office/drawing/2014/main" id="{B0246C0A-12DF-185C-B9C3-BFCF991CF0A7}"/>
              </a:ext>
            </a:extLst>
          </p:cNvPr>
          <p:cNvSpPr/>
          <p:nvPr/>
        </p:nvSpPr>
        <p:spPr>
          <a:xfrm>
            <a:off x="3676617" y="4881211"/>
            <a:ext cx="6991383" cy="615531"/>
          </a:xfrm>
          <a:prstGeom prst="roundRect">
            <a:avLst/>
          </a:prstGeom>
          <a:no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r>
              <a:rPr lang="fr-FR" sz="1300" dirty="0">
                <a:solidFill>
                  <a:schemeClr val="tx1"/>
                </a:solidFill>
                <a:latin typeface="Garamond" panose="02020404030301010803" pitchFamily="18" charset="0"/>
              </a:rPr>
              <a:t>Pas de rehaussement chez la société IS acquéreuse au titre de l’exercice d’acquisition </a:t>
            </a:r>
            <a:r>
              <a:rPr lang="fr-FR" sz="1300" b="1" dirty="0">
                <a:solidFill>
                  <a:srgbClr val="FF0000"/>
                </a:solidFill>
                <a:latin typeface="Garamond" panose="02020404030301010803" pitchFamily="18" charset="0"/>
              </a:rPr>
              <a:t>(CE 27-4-2001 n° 212680, GTI)</a:t>
            </a:r>
          </a:p>
          <a:p>
            <a:pPr marL="0" lvl="2" algn="just"/>
            <a:r>
              <a:rPr lang="fr-FR" sz="1300" dirty="0">
                <a:solidFill>
                  <a:schemeClr val="tx1"/>
                </a:solidFill>
                <a:latin typeface="Garamond" panose="02020404030301010803" pitchFamily="18" charset="0"/>
              </a:rPr>
              <a:t>En revanche =&gt; Conséquences en cas de dépréciation ou de cession ultérieure</a:t>
            </a:r>
          </a:p>
        </p:txBody>
      </p:sp>
      <p:sp>
        <p:nvSpPr>
          <p:cNvPr id="17" name="Rectangle 16">
            <a:extLst>
              <a:ext uri="{FF2B5EF4-FFF2-40B4-BE49-F238E27FC236}">
                <a16:creationId xmlns:a16="http://schemas.microsoft.com/office/drawing/2014/main" id="{6571B28D-E276-45C2-6F3F-F949EC1DB1A6}"/>
              </a:ext>
            </a:extLst>
          </p:cNvPr>
          <p:cNvSpPr/>
          <p:nvPr/>
        </p:nvSpPr>
        <p:spPr>
          <a:xfrm>
            <a:off x="1600927" y="2566339"/>
            <a:ext cx="865618" cy="1303933"/>
          </a:xfrm>
          <a:prstGeom prst="rect">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white"/>
                </a:solidFill>
                <a:latin typeface="Garamond" panose="02020404030301010803" pitchFamily="18" charset="0"/>
              </a:rPr>
              <a:t>Cession à prix modéré</a:t>
            </a:r>
            <a:endParaRPr kumimoji="0" lang="fr-FR"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8" name="Rectangle 17">
            <a:extLst>
              <a:ext uri="{FF2B5EF4-FFF2-40B4-BE49-F238E27FC236}">
                <a16:creationId xmlns:a16="http://schemas.microsoft.com/office/drawing/2014/main" id="{52DACE4D-B9A5-16F8-C373-0C84A0EC8884}"/>
              </a:ext>
            </a:extLst>
          </p:cNvPr>
          <p:cNvSpPr/>
          <p:nvPr/>
        </p:nvSpPr>
        <p:spPr>
          <a:xfrm>
            <a:off x="1595674" y="4127124"/>
            <a:ext cx="865618" cy="1303933"/>
          </a:xfrm>
          <a:prstGeom prst="rect">
            <a:avLst/>
          </a:prstGeom>
          <a:solidFill>
            <a:srgbClr val="B03A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white"/>
                </a:solidFill>
                <a:latin typeface="Garamond" panose="02020404030301010803" pitchFamily="18" charset="0"/>
              </a:rPr>
              <a:t>Cession à prix majoré</a:t>
            </a:r>
            <a:endParaRPr kumimoji="0" lang="fr-FR"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33051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D8E4B-A61E-4E18-A058-015932DFD4D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B1977CE-D106-61E9-16FF-E056B3C61CA3}"/>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357DE602-B7CF-AAE9-0550-47681D2F41D0}"/>
              </a:ext>
            </a:extLst>
          </p:cNvPr>
          <p:cNvSpPr>
            <a:spLocks noGrp="1"/>
          </p:cNvSpPr>
          <p:nvPr>
            <p:ph type="ftr" sz="quarter" idx="11"/>
          </p:nvPr>
        </p:nvSpPr>
        <p:spPr/>
        <p:txBody>
          <a:bodyPr/>
          <a:lstStyle/>
          <a:p>
            <a:r>
              <a:rPr lang="fr-FR" dirty="0"/>
              <a:t> </a:t>
            </a:r>
          </a:p>
        </p:txBody>
      </p:sp>
      <p:sp>
        <p:nvSpPr>
          <p:cNvPr id="4" name="Espace réservé du titre 3">
            <a:extLst>
              <a:ext uri="{FF2B5EF4-FFF2-40B4-BE49-F238E27FC236}">
                <a16:creationId xmlns:a16="http://schemas.microsoft.com/office/drawing/2014/main" id="{C1509634-C217-C7C1-1C67-23392A4748D0}"/>
              </a:ext>
            </a:extLst>
          </p:cNvPr>
          <p:cNvSpPr>
            <a:spLocks noGrp="1"/>
          </p:cNvSpPr>
          <p:nvPr>
            <p:ph type="title"/>
          </p:nvPr>
        </p:nvSpPr>
        <p:spPr/>
        <p:txBody>
          <a:bodyPr/>
          <a:lstStyle/>
          <a:p>
            <a:r>
              <a:rPr lang="fr-FR" dirty="0"/>
              <a:t>Cession d’actifs</a:t>
            </a:r>
          </a:p>
        </p:txBody>
      </p:sp>
      <p:sp>
        <p:nvSpPr>
          <p:cNvPr id="5" name="Espace réservé du contenu 4">
            <a:extLst>
              <a:ext uri="{FF2B5EF4-FFF2-40B4-BE49-F238E27FC236}">
                <a16:creationId xmlns:a16="http://schemas.microsoft.com/office/drawing/2014/main" id="{5B0C464F-CC6F-B2A9-DC25-638951AB89A9}"/>
              </a:ext>
            </a:extLst>
          </p:cNvPr>
          <p:cNvSpPr>
            <a:spLocks noGrp="1"/>
          </p:cNvSpPr>
          <p:nvPr>
            <p:ph idx="13"/>
          </p:nvPr>
        </p:nvSpPr>
        <p:spPr/>
        <p:txBody>
          <a:bodyPr>
            <a:normAutofit fontScale="92500" lnSpcReduction="20000"/>
          </a:bodyPr>
          <a:lstStyle/>
          <a:p>
            <a:r>
              <a:rPr lang="fr-FR" dirty="0"/>
              <a:t>Les enjeux en matière fiscale</a:t>
            </a:r>
          </a:p>
        </p:txBody>
      </p:sp>
      <p:sp>
        <p:nvSpPr>
          <p:cNvPr id="17" name="Espace réservé du texte 6">
            <a:extLst>
              <a:ext uri="{FF2B5EF4-FFF2-40B4-BE49-F238E27FC236}">
                <a16:creationId xmlns:a16="http://schemas.microsoft.com/office/drawing/2014/main" id="{3ADD5F41-E815-B107-5160-2749F84E7C98}"/>
              </a:ext>
            </a:extLst>
          </p:cNvPr>
          <p:cNvSpPr txBox="1">
            <a:spLocks/>
          </p:cNvSpPr>
          <p:nvPr/>
        </p:nvSpPr>
        <p:spPr>
          <a:xfrm>
            <a:off x="471314" y="1484784"/>
            <a:ext cx="11095178" cy="4608512"/>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B03A88"/>
              </a:buClr>
              <a:buSzPct val="60000"/>
              <a:buFont typeface="Wingdings" pitchFamily="2" charset="2"/>
              <a:buChar char="q"/>
              <a:defRPr sz="3200" b="1" kern="1200" baseline="0">
                <a:solidFill>
                  <a:srgbClr val="595959"/>
                </a:solidFill>
                <a:latin typeface="Garamond" panose="02020404030301010803" pitchFamily="18" charset="0"/>
                <a:ea typeface="+mn-ea"/>
                <a:cs typeface="+mn-cs"/>
              </a:defRPr>
            </a:lvl1pPr>
            <a:lvl2pPr marL="742950" indent="-285750" algn="just" defTabSz="914400" rtl="0" eaLnBrk="1" latinLnBrk="0" hangingPunct="1">
              <a:spcBef>
                <a:spcPct val="20000"/>
              </a:spcBef>
              <a:buClr>
                <a:srgbClr val="B03A88"/>
              </a:buClr>
              <a:buFont typeface="Wingdings" pitchFamily="2" charset="2"/>
              <a:buChar char="Ø"/>
              <a:defRPr sz="2800" kern="1200">
                <a:solidFill>
                  <a:schemeClr val="tx1"/>
                </a:solidFill>
                <a:latin typeface="Garamond" panose="02020404030301010803" pitchFamily="18" charset="0"/>
                <a:ea typeface="+mn-ea"/>
                <a:cs typeface="+mn-cs"/>
              </a:defRPr>
            </a:lvl2pPr>
            <a:lvl3pPr marL="1143000" indent="-228600" algn="just" defTabSz="914400" rtl="0" eaLnBrk="1" latinLnBrk="0" hangingPunct="1">
              <a:spcBef>
                <a:spcPct val="20000"/>
              </a:spcBef>
              <a:buClr>
                <a:srgbClr val="B03A88"/>
              </a:buClr>
              <a:buSzPct val="80000"/>
              <a:buFont typeface="Courier New" pitchFamily="49" charset="0"/>
              <a:buChar char="o"/>
              <a:defRPr sz="2400" kern="1200">
                <a:solidFill>
                  <a:schemeClr val="tx1"/>
                </a:solidFill>
                <a:latin typeface="Garamond" panose="02020404030301010803" pitchFamily="18" charset="0"/>
                <a:ea typeface="+mn-ea"/>
                <a:cs typeface="+mn-cs"/>
              </a:defRPr>
            </a:lvl3pPr>
            <a:lvl4pPr marL="1600200" indent="-228600" algn="just" defTabSz="914400" rtl="0" eaLnBrk="1" latinLnBrk="0" hangingPunct="1">
              <a:spcBef>
                <a:spcPct val="20000"/>
              </a:spcBef>
              <a:buClr>
                <a:srgbClr val="B03A88"/>
              </a:buClr>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just" defTabSz="914400" rtl="0" eaLnBrk="1" latinLnBrk="0" hangingPunct="1">
              <a:spcBef>
                <a:spcPct val="20000"/>
              </a:spcBef>
              <a:buClr>
                <a:srgbClr val="B03A88"/>
              </a:buClr>
              <a:buSzPct val="55000"/>
              <a:buFont typeface="Wingdings" panose="05000000000000000000" pitchFamily="2" charset="2"/>
              <a:buChar char="ü"/>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Quelques précisions :</a:t>
            </a:r>
          </a:p>
          <a:p>
            <a:pPr lvl="1">
              <a:buSzPct val="80000"/>
              <a:buFont typeface="Arial" panose="020B0604020202020204" pitchFamily="34" charset="0"/>
              <a:buChar char="•"/>
            </a:pPr>
            <a:r>
              <a:rPr lang="fr-FR" sz="1600" dirty="0"/>
              <a:t>Les opérations réalisées à l’intérieur d’un groupe d’intégration fiscale sont également concernées par ces enjeux</a:t>
            </a:r>
          </a:p>
          <a:p>
            <a:pPr lvl="2"/>
            <a:r>
              <a:rPr lang="fr-FR" sz="1300" dirty="0"/>
              <a:t>Les subventions intra-groupe (et notamment les cessions d’actifs à prix minoré ou majoré) ne peuvent plus bénéficier de la neutralisation pour la détermination du résultat d’ensemble.</a:t>
            </a:r>
          </a:p>
          <a:p>
            <a:pPr marL="914400" lvl="2" indent="0">
              <a:buClr>
                <a:srgbClr val="06067F"/>
              </a:buClr>
              <a:buFont typeface="Courier New" pitchFamily="49" charset="0"/>
              <a:buNone/>
            </a:pPr>
            <a:r>
              <a:rPr lang="fr-FR" sz="1700" dirty="0"/>
              <a:t> </a:t>
            </a:r>
          </a:p>
          <a:p>
            <a:pPr marL="342900" lvl="1" indent="0">
              <a:buFont typeface="Wingdings" pitchFamily="2" charset="2"/>
              <a:buNone/>
            </a:pPr>
            <a:endParaRPr lang="fr-FR" sz="1050" dirty="0"/>
          </a:p>
          <a:p>
            <a:pPr marL="342900" lvl="1" indent="-342900">
              <a:buSzPct val="60000"/>
              <a:buFont typeface="Wingdings" pitchFamily="2" charset="2"/>
              <a:buChar char="q"/>
            </a:pPr>
            <a:r>
              <a:rPr lang="fr-FR" sz="1800" b="1" dirty="0">
                <a:solidFill>
                  <a:srgbClr val="595959"/>
                </a:solidFill>
              </a:rPr>
              <a:t>Les opérations d’apport sont également concernées par ces enjeux :</a:t>
            </a:r>
          </a:p>
          <a:p>
            <a:pPr lvl="1">
              <a:buSzPct val="80000"/>
              <a:buFont typeface="Arial" panose="020B0604020202020204" pitchFamily="34" charset="0"/>
              <a:buChar char="•"/>
            </a:pPr>
            <a:r>
              <a:rPr lang="fr-FR" sz="1600" dirty="0"/>
              <a:t>De la même façon que pour les cessions à prix minoré, l’Administration s’estime en droit de taxer en tant que produit la « libéralité » reçue par la société bénéficiaire de l’apport, lorsqu’elle estime sous-évaluée la valeur de cet apport.</a:t>
            </a:r>
          </a:p>
          <a:p>
            <a:pPr lvl="1">
              <a:buSzPct val="80000"/>
              <a:buFont typeface="Arial" panose="020B0604020202020204" pitchFamily="34" charset="0"/>
              <a:buChar char="•"/>
            </a:pPr>
            <a:r>
              <a:rPr lang="fr-FR" sz="1600" dirty="0"/>
              <a:t>Cette solution, qui soulevait quelques doutes en doctrine, </a:t>
            </a:r>
            <a:r>
              <a:rPr lang="fr-FR" altLang="fr-FR" sz="1600" dirty="0"/>
              <a:t>a été confirmée par le Conseil d’Etat (CE 9 mai 2018, n° 387071, Sté Cérès). </a:t>
            </a:r>
            <a:endParaRPr lang="pt-BR" sz="1600" dirty="0"/>
          </a:p>
          <a:p>
            <a:pPr marL="685800" lvl="2" indent="0">
              <a:spcAft>
                <a:spcPts val="900"/>
              </a:spcAft>
              <a:buFont typeface="Courier New" pitchFamily="49" charset="0"/>
              <a:buNone/>
            </a:pPr>
            <a:endParaRPr lang="fr-FR" sz="1050" dirty="0"/>
          </a:p>
          <a:p>
            <a:pPr marL="685800" lvl="2" indent="0">
              <a:spcAft>
                <a:spcPts val="900"/>
              </a:spcAft>
              <a:buFont typeface="Courier New" pitchFamily="49" charset="0"/>
              <a:buNone/>
            </a:pPr>
            <a:endParaRPr lang="fr-FR" sz="1050" dirty="0"/>
          </a:p>
          <a:p>
            <a:pPr marL="685800" lvl="2" indent="0">
              <a:spcAft>
                <a:spcPts val="900"/>
              </a:spcAft>
              <a:buFont typeface="Courier New" pitchFamily="49" charset="0"/>
              <a:buNone/>
            </a:pPr>
            <a:endParaRPr lang="fr-FR" sz="1050" dirty="0"/>
          </a:p>
          <a:p>
            <a:pPr marL="685800" lvl="2" indent="0">
              <a:spcAft>
                <a:spcPts val="900"/>
              </a:spcAft>
              <a:buFont typeface="Courier New" pitchFamily="49" charset="0"/>
              <a:buNone/>
            </a:pPr>
            <a:endParaRPr lang="fr-FR" sz="1050" dirty="0"/>
          </a:p>
          <a:p>
            <a:pPr marL="685800" lvl="2" indent="0">
              <a:spcAft>
                <a:spcPts val="900"/>
              </a:spcAft>
              <a:buFont typeface="Courier New" pitchFamily="49" charset="0"/>
              <a:buNone/>
            </a:pPr>
            <a:endParaRPr lang="fr-FR" sz="1050" dirty="0"/>
          </a:p>
          <a:p>
            <a:pPr marL="0" indent="0">
              <a:buFont typeface="Wingdings" pitchFamily="2" charset="2"/>
              <a:buNone/>
            </a:pPr>
            <a:endParaRPr lang="fr-FR" sz="1350" b="0" dirty="0">
              <a:latin typeface="Fira Sans" panose="020B0503050000020004" pitchFamily="34" charset="0"/>
            </a:endParaRPr>
          </a:p>
        </p:txBody>
      </p:sp>
    </p:spTree>
    <p:extLst>
      <p:ext uri="{BB962C8B-B14F-4D97-AF65-F5344CB8AC3E}">
        <p14:creationId xmlns:p14="http://schemas.microsoft.com/office/powerpoint/2010/main" val="48426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DC88-2442-6105-96E3-9283475A74FF}"/>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248BC8D-8E10-7F57-4F36-4927F54DE5E5}"/>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D8426A4E-9609-CB16-6AC6-32313ED279D4}"/>
              </a:ext>
            </a:extLst>
          </p:cNvPr>
          <p:cNvSpPr>
            <a:spLocks noGrp="1"/>
          </p:cNvSpPr>
          <p:nvPr>
            <p:ph type="ftr" sz="quarter" idx="11"/>
          </p:nvPr>
        </p:nvSpPr>
        <p:spPr/>
        <p:txBody>
          <a:bodyPr/>
          <a:lstStyle/>
          <a:p>
            <a:r>
              <a:rPr lang="fr-FR" dirty="0"/>
              <a:t> </a:t>
            </a:r>
          </a:p>
        </p:txBody>
      </p:sp>
      <p:sp>
        <p:nvSpPr>
          <p:cNvPr id="4" name="Espace réservé du titre 3">
            <a:extLst>
              <a:ext uri="{FF2B5EF4-FFF2-40B4-BE49-F238E27FC236}">
                <a16:creationId xmlns:a16="http://schemas.microsoft.com/office/drawing/2014/main" id="{FB22C4C1-B2A9-DDD4-59BD-388083EBEDD7}"/>
              </a:ext>
            </a:extLst>
          </p:cNvPr>
          <p:cNvSpPr>
            <a:spLocks noGrp="1"/>
          </p:cNvSpPr>
          <p:nvPr>
            <p:ph type="title"/>
          </p:nvPr>
        </p:nvSpPr>
        <p:spPr/>
        <p:txBody>
          <a:bodyPr/>
          <a:lstStyle/>
          <a:p>
            <a:r>
              <a:rPr lang="fr-FR" dirty="0"/>
              <a:t>Cession d’actifs</a:t>
            </a:r>
          </a:p>
        </p:txBody>
      </p:sp>
      <p:sp>
        <p:nvSpPr>
          <p:cNvPr id="5" name="Espace réservé du contenu 4">
            <a:extLst>
              <a:ext uri="{FF2B5EF4-FFF2-40B4-BE49-F238E27FC236}">
                <a16:creationId xmlns:a16="http://schemas.microsoft.com/office/drawing/2014/main" id="{3E13F498-1FB1-AB03-62D4-69AE8D4F498E}"/>
              </a:ext>
            </a:extLst>
          </p:cNvPr>
          <p:cNvSpPr>
            <a:spLocks noGrp="1"/>
          </p:cNvSpPr>
          <p:nvPr>
            <p:ph idx="13"/>
          </p:nvPr>
        </p:nvSpPr>
        <p:spPr/>
        <p:txBody>
          <a:bodyPr>
            <a:normAutofit fontScale="92500" lnSpcReduction="20000"/>
          </a:bodyPr>
          <a:lstStyle/>
          <a:p>
            <a:r>
              <a:rPr lang="fr-FR" dirty="0"/>
              <a:t>Que faut-il entendre par écart significatif ?</a:t>
            </a:r>
          </a:p>
        </p:txBody>
      </p:sp>
      <p:graphicFrame>
        <p:nvGraphicFramePr>
          <p:cNvPr id="6" name="Diagramme 5">
            <a:extLst>
              <a:ext uri="{FF2B5EF4-FFF2-40B4-BE49-F238E27FC236}">
                <a16:creationId xmlns:a16="http://schemas.microsoft.com/office/drawing/2014/main" id="{57680710-FC62-310B-7265-DC168F20DCD9}"/>
              </a:ext>
            </a:extLst>
          </p:cNvPr>
          <p:cNvGraphicFramePr/>
          <p:nvPr>
            <p:extLst>
              <p:ext uri="{D42A27DB-BD31-4B8C-83A1-F6EECF244321}">
                <p14:modId xmlns:p14="http://schemas.microsoft.com/office/powerpoint/2010/main" val="557022700"/>
              </p:ext>
            </p:extLst>
          </p:nvPr>
        </p:nvGraphicFramePr>
        <p:xfrm>
          <a:off x="1355668" y="1571372"/>
          <a:ext cx="9469086" cy="4506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66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35CFE-85BC-49E5-80B1-6FB5BC81AA8C}"/>
              </a:ext>
            </a:extLst>
          </p:cNvPr>
          <p:cNvSpPr>
            <a:spLocks noGrp="1"/>
          </p:cNvSpPr>
          <p:nvPr>
            <p:ph type="title"/>
          </p:nvPr>
        </p:nvSpPr>
        <p:spPr>
          <a:xfrm>
            <a:off x="632784" y="256977"/>
            <a:ext cx="10972800" cy="1143000"/>
          </a:xfrm>
        </p:spPr>
        <p:txBody>
          <a:bodyPr/>
          <a:lstStyle/>
          <a:p>
            <a:r>
              <a:rPr lang="fr-FR" dirty="0">
                <a:latin typeface="Garamond" panose="02020404030301010803" pitchFamily="18" charset="0"/>
              </a:rPr>
              <a:t>Sommaire </a:t>
            </a:r>
            <a:endParaRPr lang="fr-FR" dirty="0"/>
          </a:p>
        </p:txBody>
      </p:sp>
      <p:sp>
        <p:nvSpPr>
          <p:cNvPr id="4" name="Espace réservé du pied de page 3">
            <a:extLst>
              <a:ext uri="{FF2B5EF4-FFF2-40B4-BE49-F238E27FC236}">
                <a16:creationId xmlns:a16="http://schemas.microsoft.com/office/drawing/2014/main" id="{29DAF58B-9694-4C7B-8923-C2678227A5C4}"/>
              </a:ext>
            </a:extLst>
          </p:cNvPr>
          <p:cNvSpPr>
            <a:spLocks noGrp="1"/>
          </p:cNvSpPr>
          <p:nvPr>
            <p:ph type="ftr" sz="quarter" idx="11"/>
          </p:nvPr>
        </p:nvSpPr>
        <p:spPr/>
        <p:txBody>
          <a:bodyPr/>
          <a:lstStyle/>
          <a:p>
            <a:r>
              <a:rPr lang="fr-FR" dirty="0"/>
              <a:t>Réunion trimestrielle du 5 mars 2025</a:t>
            </a:r>
          </a:p>
        </p:txBody>
      </p:sp>
      <p:grpSp>
        <p:nvGrpSpPr>
          <p:cNvPr id="9" name="Groupe 8">
            <a:extLst>
              <a:ext uri="{FF2B5EF4-FFF2-40B4-BE49-F238E27FC236}">
                <a16:creationId xmlns:a16="http://schemas.microsoft.com/office/drawing/2014/main" id="{69FCE26B-151B-3B99-27B8-F73A0FE1F41B}"/>
              </a:ext>
            </a:extLst>
          </p:cNvPr>
          <p:cNvGrpSpPr/>
          <p:nvPr/>
        </p:nvGrpSpPr>
        <p:grpSpPr>
          <a:xfrm>
            <a:off x="1390027" y="4134835"/>
            <a:ext cx="3786642" cy="519949"/>
            <a:chOff x="303281" y="2497350"/>
            <a:chExt cx="4068813" cy="606873"/>
          </a:xfrm>
        </p:grpSpPr>
        <p:sp>
          <p:nvSpPr>
            <p:cNvPr id="7" name="Rectangle : coins arrondis 6">
              <a:extLst>
                <a:ext uri="{FF2B5EF4-FFF2-40B4-BE49-F238E27FC236}">
                  <a16:creationId xmlns:a16="http://schemas.microsoft.com/office/drawing/2014/main" id="{EB9F5742-C632-4687-AE20-D468EF04ECAA}"/>
                </a:ext>
              </a:extLst>
            </p:cNvPr>
            <p:cNvSpPr/>
            <p:nvPr/>
          </p:nvSpPr>
          <p:spPr>
            <a:xfrm>
              <a:off x="303281" y="2497350"/>
              <a:ext cx="4068813" cy="60687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r>
                <a:rPr lang="fr-FR" sz="1600" dirty="0">
                  <a:solidFill>
                    <a:schemeClr val="tx1"/>
                  </a:solidFill>
                  <a:latin typeface="Garamond" panose="02020404030301010803" pitchFamily="18" charset="0"/>
                </a:rPr>
                <a:t>Cessions d’actifs et valorisation</a:t>
              </a:r>
            </a:p>
          </p:txBody>
        </p:sp>
        <p:sp>
          <p:nvSpPr>
            <p:cNvPr id="27" name="Rectangle : coins arrondis 26">
              <a:extLst>
                <a:ext uri="{FF2B5EF4-FFF2-40B4-BE49-F238E27FC236}">
                  <a16:creationId xmlns:a16="http://schemas.microsoft.com/office/drawing/2014/main" id="{3003CDDC-5F32-4460-B385-B63660067712}"/>
                </a:ext>
              </a:extLst>
            </p:cNvPr>
            <p:cNvSpPr/>
            <p:nvPr/>
          </p:nvSpPr>
          <p:spPr>
            <a:xfrm>
              <a:off x="3679066" y="2505079"/>
              <a:ext cx="693028" cy="588938"/>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Garamond" panose="02020404030301010803" pitchFamily="18" charset="0"/>
                </a:rPr>
                <a:t>2.2.</a:t>
              </a:r>
            </a:p>
          </p:txBody>
        </p:sp>
      </p:grpSp>
      <p:grpSp>
        <p:nvGrpSpPr>
          <p:cNvPr id="17" name="Groupe 16">
            <a:extLst>
              <a:ext uri="{FF2B5EF4-FFF2-40B4-BE49-F238E27FC236}">
                <a16:creationId xmlns:a16="http://schemas.microsoft.com/office/drawing/2014/main" id="{A20D5662-9E67-BA7E-29D2-FD857EE10547}"/>
              </a:ext>
            </a:extLst>
          </p:cNvPr>
          <p:cNvGrpSpPr/>
          <p:nvPr/>
        </p:nvGrpSpPr>
        <p:grpSpPr>
          <a:xfrm>
            <a:off x="1128770" y="2678988"/>
            <a:ext cx="3790759" cy="519949"/>
            <a:chOff x="303281" y="2497350"/>
            <a:chExt cx="4068813" cy="606873"/>
          </a:xfrm>
        </p:grpSpPr>
        <p:sp>
          <p:nvSpPr>
            <p:cNvPr id="18" name="Rectangle : coins arrondis 17">
              <a:extLst>
                <a:ext uri="{FF2B5EF4-FFF2-40B4-BE49-F238E27FC236}">
                  <a16:creationId xmlns:a16="http://schemas.microsoft.com/office/drawing/2014/main" id="{1ACF2575-434A-65F1-EBA8-D430D8F9A31B}"/>
                </a:ext>
              </a:extLst>
            </p:cNvPr>
            <p:cNvSpPr/>
            <p:nvPr/>
          </p:nvSpPr>
          <p:spPr>
            <a:xfrm>
              <a:off x="303281" y="2497350"/>
              <a:ext cx="4068813" cy="606873"/>
            </a:xfrm>
            <a:prstGeom prst="roundRect">
              <a:avLst/>
            </a:prstGeom>
            <a:no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algn="ctr"/>
              <a:r>
                <a:rPr lang="fr-FR" sz="1600" dirty="0">
                  <a:solidFill>
                    <a:schemeClr val="tx1"/>
                  </a:solidFill>
                  <a:latin typeface="Garamond" panose="02020404030301010803" pitchFamily="18" charset="0"/>
                </a:rPr>
                <a:t>Analyse de la jurisprudence récente</a:t>
              </a:r>
            </a:p>
          </p:txBody>
        </p:sp>
        <p:sp>
          <p:nvSpPr>
            <p:cNvPr id="25" name="Rectangle : coins arrondis 24">
              <a:extLst>
                <a:ext uri="{FF2B5EF4-FFF2-40B4-BE49-F238E27FC236}">
                  <a16:creationId xmlns:a16="http://schemas.microsoft.com/office/drawing/2014/main" id="{803EC7AB-3D9D-B76F-30FB-5520BF38ED96}"/>
                </a:ext>
              </a:extLst>
            </p:cNvPr>
            <p:cNvSpPr/>
            <p:nvPr/>
          </p:nvSpPr>
          <p:spPr>
            <a:xfrm>
              <a:off x="3814961" y="2505079"/>
              <a:ext cx="557133" cy="588938"/>
            </a:xfrm>
            <a:prstGeom prst="roundRect">
              <a:avLst/>
            </a:prstGeom>
            <a:solidFill>
              <a:srgbClr val="B03A88"/>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Garamond" panose="02020404030301010803" pitchFamily="18" charset="0"/>
                </a:rPr>
                <a:t>2</a:t>
              </a:r>
            </a:p>
          </p:txBody>
        </p:sp>
      </p:grpSp>
      <p:grpSp>
        <p:nvGrpSpPr>
          <p:cNvPr id="45" name="Groupe 44">
            <a:extLst>
              <a:ext uri="{FF2B5EF4-FFF2-40B4-BE49-F238E27FC236}">
                <a16:creationId xmlns:a16="http://schemas.microsoft.com/office/drawing/2014/main" id="{1B48AD1B-464A-3DCB-9C12-4DB2CC30277B}"/>
              </a:ext>
            </a:extLst>
          </p:cNvPr>
          <p:cNvGrpSpPr/>
          <p:nvPr/>
        </p:nvGrpSpPr>
        <p:grpSpPr>
          <a:xfrm>
            <a:off x="1390028" y="3429000"/>
            <a:ext cx="3786641" cy="519949"/>
            <a:chOff x="303281" y="2497350"/>
            <a:chExt cx="4068813" cy="606873"/>
          </a:xfrm>
        </p:grpSpPr>
        <p:sp>
          <p:nvSpPr>
            <p:cNvPr id="46" name="Rectangle : coins arrondis 45">
              <a:extLst>
                <a:ext uri="{FF2B5EF4-FFF2-40B4-BE49-F238E27FC236}">
                  <a16:creationId xmlns:a16="http://schemas.microsoft.com/office/drawing/2014/main" id="{7FD5792A-5C75-4A9C-675D-C9CC13F94121}"/>
                </a:ext>
              </a:extLst>
            </p:cNvPr>
            <p:cNvSpPr/>
            <p:nvPr/>
          </p:nvSpPr>
          <p:spPr>
            <a:xfrm>
              <a:off x="303281" y="2497350"/>
              <a:ext cx="4068813" cy="60687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r>
                <a:rPr lang="fr-FR" sz="1600" dirty="0">
                  <a:solidFill>
                    <a:schemeClr val="tx1"/>
                  </a:solidFill>
                  <a:latin typeface="Garamond" panose="02020404030301010803" pitchFamily="18" charset="0"/>
                </a:rPr>
                <a:t>Management </a:t>
              </a:r>
              <a:r>
                <a:rPr lang="fr-FR" sz="1600" dirty="0" err="1">
                  <a:solidFill>
                    <a:schemeClr val="tx1"/>
                  </a:solidFill>
                  <a:latin typeface="Garamond" panose="02020404030301010803" pitchFamily="18" charset="0"/>
                </a:rPr>
                <a:t>fees</a:t>
              </a:r>
              <a:endParaRPr lang="fr-FR" sz="1600" dirty="0">
                <a:solidFill>
                  <a:schemeClr val="tx1"/>
                </a:solidFill>
                <a:latin typeface="Garamond" panose="02020404030301010803" pitchFamily="18" charset="0"/>
              </a:endParaRPr>
            </a:p>
          </p:txBody>
        </p:sp>
        <p:sp>
          <p:nvSpPr>
            <p:cNvPr id="47" name="Rectangle : coins arrondis 46">
              <a:extLst>
                <a:ext uri="{FF2B5EF4-FFF2-40B4-BE49-F238E27FC236}">
                  <a16:creationId xmlns:a16="http://schemas.microsoft.com/office/drawing/2014/main" id="{95E2A73A-37D2-C23F-CA38-0A81C29CCA3E}"/>
                </a:ext>
              </a:extLst>
            </p:cNvPr>
            <p:cNvSpPr/>
            <p:nvPr/>
          </p:nvSpPr>
          <p:spPr>
            <a:xfrm>
              <a:off x="3679067" y="2505079"/>
              <a:ext cx="693027" cy="588938"/>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Garamond" panose="02020404030301010803" pitchFamily="18" charset="0"/>
                </a:rPr>
                <a:t>2.1.</a:t>
              </a:r>
            </a:p>
          </p:txBody>
        </p:sp>
      </p:grpSp>
      <p:grpSp>
        <p:nvGrpSpPr>
          <p:cNvPr id="6" name="Groupe 5">
            <a:extLst>
              <a:ext uri="{FF2B5EF4-FFF2-40B4-BE49-F238E27FC236}">
                <a16:creationId xmlns:a16="http://schemas.microsoft.com/office/drawing/2014/main" id="{4E7A5DE9-6226-6CB6-7E1A-6F9288F00496}"/>
              </a:ext>
            </a:extLst>
          </p:cNvPr>
          <p:cNvGrpSpPr/>
          <p:nvPr/>
        </p:nvGrpSpPr>
        <p:grpSpPr>
          <a:xfrm>
            <a:off x="1128769" y="1928111"/>
            <a:ext cx="3790759" cy="520814"/>
            <a:chOff x="-710511" y="34990"/>
            <a:chExt cx="4392168" cy="607883"/>
          </a:xfrm>
        </p:grpSpPr>
        <p:sp>
          <p:nvSpPr>
            <p:cNvPr id="8" name="Rectangle : coins arrondis 7">
              <a:extLst>
                <a:ext uri="{FF2B5EF4-FFF2-40B4-BE49-F238E27FC236}">
                  <a16:creationId xmlns:a16="http://schemas.microsoft.com/office/drawing/2014/main" id="{85552C59-3BD8-EDCA-B72E-E10C639E644D}"/>
                </a:ext>
              </a:extLst>
            </p:cNvPr>
            <p:cNvSpPr/>
            <p:nvPr/>
          </p:nvSpPr>
          <p:spPr>
            <a:xfrm>
              <a:off x="-710511" y="36000"/>
              <a:ext cx="4392168" cy="606873"/>
            </a:xfrm>
            <a:prstGeom prst="roundRect">
              <a:avLst/>
            </a:prstGeom>
            <a:no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algn="ctr"/>
              <a:r>
                <a:rPr lang="fr-FR" sz="1600" dirty="0">
                  <a:solidFill>
                    <a:schemeClr val="tx1"/>
                  </a:solidFill>
                  <a:latin typeface="Garamond" panose="02020404030301010803" pitchFamily="18" charset="0"/>
                </a:rPr>
                <a:t>La théorie de l’acte anormal de gestion</a:t>
              </a:r>
            </a:p>
          </p:txBody>
        </p:sp>
        <p:sp>
          <p:nvSpPr>
            <p:cNvPr id="10" name="Rectangle : coins arrondis 9">
              <a:extLst>
                <a:ext uri="{FF2B5EF4-FFF2-40B4-BE49-F238E27FC236}">
                  <a16:creationId xmlns:a16="http://schemas.microsoft.com/office/drawing/2014/main" id="{4E42FFC0-EAB0-6C0B-92C6-54F094E474FB}"/>
                </a:ext>
              </a:extLst>
            </p:cNvPr>
            <p:cNvSpPr/>
            <p:nvPr/>
          </p:nvSpPr>
          <p:spPr>
            <a:xfrm>
              <a:off x="3124524" y="34990"/>
              <a:ext cx="557133" cy="588938"/>
            </a:xfrm>
            <a:prstGeom prst="roundRect">
              <a:avLst/>
            </a:prstGeom>
            <a:solidFill>
              <a:srgbClr val="B03A88"/>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Garamond" panose="02020404030301010803" pitchFamily="18" charset="0"/>
                </a:rPr>
                <a:t>1</a:t>
              </a:r>
            </a:p>
          </p:txBody>
        </p:sp>
      </p:grpSp>
    </p:spTree>
    <p:extLst>
      <p:ext uri="{BB962C8B-B14F-4D97-AF65-F5344CB8AC3E}">
        <p14:creationId xmlns:p14="http://schemas.microsoft.com/office/powerpoint/2010/main" val="109404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2F9C764-4784-2A0D-9693-1E3717115765}"/>
              </a:ext>
            </a:extLst>
          </p:cNvPr>
          <p:cNvSpPr>
            <a:spLocks noGrp="1"/>
          </p:cNvSpPr>
          <p:nvPr>
            <p:ph type="ftr" sz="quarter" idx="11"/>
          </p:nvPr>
        </p:nvSpPr>
        <p:spPr/>
        <p:txBody>
          <a:bodyPr/>
          <a:lstStyle/>
          <a:p>
            <a:r>
              <a:rPr lang="fr-FR" dirty="0"/>
              <a:t> </a:t>
            </a:r>
          </a:p>
        </p:txBody>
      </p:sp>
      <p:sp>
        <p:nvSpPr>
          <p:cNvPr id="3" name="Titre 2">
            <a:extLst>
              <a:ext uri="{FF2B5EF4-FFF2-40B4-BE49-F238E27FC236}">
                <a16:creationId xmlns:a16="http://schemas.microsoft.com/office/drawing/2014/main" id="{219C0152-BEF8-AB03-8CC9-60E3D1C7FAFF}"/>
              </a:ext>
            </a:extLst>
          </p:cNvPr>
          <p:cNvSpPr>
            <a:spLocks noGrp="1"/>
          </p:cNvSpPr>
          <p:nvPr>
            <p:ph type="title"/>
          </p:nvPr>
        </p:nvSpPr>
        <p:spPr/>
        <p:txBody>
          <a:bodyPr/>
          <a:lstStyle/>
          <a:p>
            <a:r>
              <a:rPr lang="fr-FR" dirty="0"/>
              <a:t>Partie 1</a:t>
            </a:r>
          </a:p>
        </p:txBody>
      </p:sp>
      <p:sp>
        <p:nvSpPr>
          <p:cNvPr id="4" name="Espace réservé du texte 3">
            <a:extLst>
              <a:ext uri="{FF2B5EF4-FFF2-40B4-BE49-F238E27FC236}">
                <a16:creationId xmlns:a16="http://schemas.microsoft.com/office/drawing/2014/main" id="{AEA5A65C-71F0-8CF7-58FE-CCDE8920B44C}"/>
              </a:ext>
            </a:extLst>
          </p:cNvPr>
          <p:cNvSpPr>
            <a:spLocks noGrp="1"/>
          </p:cNvSpPr>
          <p:nvPr>
            <p:ph type="body" sz="quarter" idx="13"/>
          </p:nvPr>
        </p:nvSpPr>
        <p:spPr/>
        <p:txBody>
          <a:bodyPr>
            <a:normAutofit/>
          </a:bodyPr>
          <a:lstStyle/>
          <a:p>
            <a:r>
              <a:rPr lang="fr-FR" dirty="0"/>
              <a:t>La théorie de l’acte anormal de gestion</a:t>
            </a:r>
          </a:p>
        </p:txBody>
      </p:sp>
    </p:spTree>
    <p:extLst>
      <p:ext uri="{BB962C8B-B14F-4D97-AF65-F5344CB8AC3E}">
        <p14:creationId xmlns:p14="http://schemas.microsoft.com/office/powerpoint/2010/main" val="107354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64E00-6647-D329-3CE8-B95189FC7C76}"/>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6C5A53C-3A80-D9EC-D41D-BD7AC6EA7EEA}"/>
              </a:ext>
            </a:extLst>
          </p:cNvPr>
          <p:cNvSpPr>
            <a:spLocks noGrp="1"/>
          </p:cNvSpPr>
          <p:nvPr>
            <p:ph type="ftr" sz="quarter" idx="11"/>
          </p:nvPr>
        </p:nvSpPr>
        <p:spPr/>
        <p:txBody>
          <a:bodyPr/>
          <a:lstStyle/>
          <a:p>
            <a:r>
              <a:rPr lang="fr-FR" dirty="0"/>
              <a:t> </a:t>
            </a:r>
          </a:p>
        </p:txBody>
      </p:sp>
      <p:sp>
        <p:nvSpPr>
          <p:cNvPr id="4" name="Titre 3">
            <a:extLst>
              <a:ext uri="{FF2B5EF4-FFF2-40B4-BE49-F238E27FC236}">
                <a16:creationId xmlns:a16="http://schemas.microsoft.com/office/drawing/2014/main" id="{D0C4B331-27E4-3366-74FC-F15DF3FF1513}"/>
              </a:ext>
            </a:extLst>
          </p:cNvPr>
          <p:cNvSpPr>
            <a:spLocks noGrp="1"/>
          </p:cNvSpPr>
          <p:nvPr>
            <p:ph type="title"/>
          </p:nvPr>
        </p:nvSpPr>
        <p:spPr/>
        <p:txBody>
          <a:bodyPr/>
          <a:lstStyle/>
          <a:p>
            <a:r>
              <a:rPr lang="fr-FR" dirty="0"/>
              <a:t>La théorie de l’acte anormal de gestion</a:t>
            </a:r>
          </a:p>
        </p:txBody>
      </p:sp>
      <p:sp>
        <p:nvSpPr>
          <p:cNvPr id="5" name="Espace réservé du contenu 4">
            <a:extLst>
              <a:ext uri="{FF2B5EF4-FFF2-40B4-BE49-F238E27FC236}">
                <a16:creationId xmlns:a16="http://schemas.microsoft.com/office/drawing/2014/main" id="{7F3E09BD-D04C-8C48-5C65-282816C5EE60}"/>
              </a:ext>
            </a:extLst>
          </p:cNvPr>
          <p:cNvSpPr>
            <a:spLocks noGrp="1"/>
          </p:cNvSpPr>
          <p:nvPr>
            <p:ph idx="13"/>
          </p:nvPr>
        </p:nvSpPr>
        <p:spPr/>
        <p:txBody>
          <a:bodyPr>
            <a:normAutofit fontScale="92500" lnSpcReduction="20000"/>
          </a:bodyPr>
          <a:lstStyle/>
          <a:p>
            <a:r>
              <a:rPr lang="fr-FR" b="1" dirty="0"/>
              <a:t>Les fondements</a:t>
            </a:r>
            <a:endParaRPr lang="fr-FR" dirty="0"/>
          </a:p>
        </p:txBody>
      </p:sp>
      <p:sp>
        <p:nvSpPr>
          <p:cNvPr id="6" name="Rectangle à coins arrondis 6">
            <a:extLst>
              <a:ext uri="{FF2B5EF4-FFF2-40B4-BE49-F238E27FC236}">
                <a16:creationId xmlns:a16="http://schemas.microsoft.com/office/drawing/2014/main" id="{97E278A0-986B-3BA7-5A01-70F0E8375333}"/>
              </a:ext>
            </a:extLst>
          </p:cNvPr>
          <p:cNvSpPr/>
          <p:nvPr/>
        </p:nvSpPr>
        <p:spPr>
          <a:xfrm>
            <a:off x="609600" y="1433690"/>
            <a:ext cx="1635190" cy="1144131"/>
          </a:xfrm>
          <a:prstGeom prst="roundRect">
            <a:avLst/>
          </a:prstGeom>
          <a:solidFill>
            <a:srgbClr val="B0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Garamond" panose="02020404030301010803" pitchFamily="18" charset="0"/>
              </a:rPr>
              <a:t>Principe :</a:t>
            </a:r>
          </a:p>
          <a:p>
            <a:pPr algn="ctr"/>
            <a:r>
              <a:rPr lang="fr-FR" sz="1600" b="1" dirty="0">
                <a:solidFill>
                  <a:schemeClr val="bg1"/>
                </a:solidFill>
                <a:latin typeface="Garamond" panose="02020404030301010803" pitchFamily="18" charset="0"/>
              </a:rPr>
              <a:t>Non immixtion dans la gestion</a:t>
            </a:r>
          </a:p>
        </p:txBody>
      </p:sp>
      <p:sp>
        <p:nvSpPr>
          <p:cNvPr id="7" name="Flèche droite 12">
            <a:extLst>
              <a:ext uri="{FF2B5EF4-FFF2-40B4-BE49-F238E27FC236}">
                <a16:creationId xmlns:a16="http://schemas.microsoft.com/office/drawing/2014/main" id="{52ABE85E-242D-6870-962A-0EA19739BFDF}"/>
              </a:ext>
            </a:extLst>
          </p:cNvPr>
          <p:cNvSpPr/>
          <p:nvPr/>
        </p:nvSpPr>
        <p:spPr>
          <a:xfrm>
            <a:off x="2318195" y="1812754"/>
            <a:ext cx="516086" cy="386002"/>
          </a:xfrm>
          <a:prstGeom prst="rightArrow">
            <a:avLst/>
          </a:prstGeom>
          <a:solidFill>
            <a:schemeClr val="bg1"/>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6">
            <a:extLst>
              <a:ext uri="{FF2B5EF4-FFF2-40B4-BE49-F238E27FC236}">
                <a16:creationId xmlns:a16="http://schemas.microsoft.com/office/drawing/2014/main" id="{AEA1B963-8424-EC56-9F80-9234D4E77F41}"/>
              </a:ext>
            </a:extLst>
          </p:cNvPr>
          <p:cNvSpPr/>
          <p:nvPr/>
        </p:nvSpPr>
        <p:spPr>
          <a:xfrm>
            <a:off x="609600" y="2708367"/>
            <a:ext cx="1635190" cy="1144132"/>
          </a:xfrm>
          <a:prstGeom prst="roundRect">
            <a:avLst/>
          </a:prstGeom>
          <a:solidFill>
            <a:srgbClr val="B0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Garamond" panose="02020404030301010803" pitchFamily="18" charset="0"/>
              </a:rPr>
              <a:t>Limite au principe :</a:t>
            </a:r>
          </a:p>
          <a:p>
            <a:pPr algn="ctr"/>
            <a:r>
              <a:rPr lang="fr-FR" sz="1600" b="1" dirty="0">
                <a:solidFill>
                  <a:schemeClr val="bg1"/>
                </a:solidFill>
                <a:latin typeface="Garamond" panose="02020404030301010803" pitchFamily="18" charset="0"/>
              </a:rPr>
              <a:t>Acte anormal de gestion</a:t>
            </a:r>
          </a:p>
        </p:txBody>
      </p:sp>
      <p:sp>
        <p:nvSpPr>
          <p:cNvPr id="9" name="Flèche droite 12">
            <a:extLst>
              <a:ext uri="{FF2B5EF4-FFF2-40B4-BE49-F238E27FC236}">
                <a16:creationId xmlns:a16="http://schemas.microsoft.com/office/drawing/2014/main" id="{5DD0B83F-840F-437B-9514-8BE7DEFDA78C}"/>
              </a:ext>
            </a:extLst>
          </p:cNvPr>
          <p:cNvSpPr/>
          <p:nvPr/>
        </p:nvSpPr>
        <p:spPr>
          <a:xfrm>
            <a:off x="2318195" y="3061637"/>
            <a:ext cx="516086" cy="437589"/>
          </a:xfrm>
          <a:prstGeom prst="rightArrow">
            <a:avLst/>
          </a:prstGeom>
          <a:solidFill>
            <a:schemeClr val="bg1"/>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6">
            <a:extLst>
              <a:ext uri="{FF2B5EF4-FFF2-40B4-BE49-F238E27FC236}">
                <a16:creationId xmlns:a16="http://schemas.microsoft.com/office/drawing/2014/main" id="{12B82853-E3FA-66AA-ECC7-F70570F3A185}"/>
              </a:ext>
            </a:extLst>
          </p:cNvPr>
          <p:cNvSpPr/>
          <p:nvPr/>
        </p:nvSpPr>
        <p:spPr>
          <a:xfrm>
            <a:off x="2907684" y="1433691"/>
            <a:ext cx="9031765" cy="1144131"/>
          </a:xfrm>
          <a:prstGeom prst="roundRect">
            <a:avLst/>
          </a:prstGeom>
          <a:solidFill>
            <a:schemeClr val="bg1"/>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ts val="1500"/>
              </a:lnSpc>
              <a:spcAft>
                <a:spcPts val="800"/>
              </a:spcAft>
              <a:buClr>
                <a:srgbClr val="B03A88"/>
              </a:buClr>
              <a:buSzPct val="60000"/>
              <a:buFont typeface="Wingdings" panose="05000000000000000000" pitchFamily="2" charset="2"/>
              <a:buChar char="q"/>
            </a:pPr>
            <a:endPar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endParaRPr>
          </a:p>
          <a:p>
            <a:pPr marL="285750" indent="-285750" algn="just">
              <a:lnSpc>
                <a:spcPts val="1500"/>
              </a:lnSpc>
              <a:spcAft>
                <a:spcPts val="800"/>
              </a:spcAft>
              <a:buClr>
                <a:srgbClr val="B03A88"/>
              </a:buClr>
              <a:buSzPct val="60000"/>
              <a:buFont typeface="Wingdings" panose="05000000000000000000" pitchFamily="2" charset="2"/>
              <a:buChar char="q"/>
            </a:pP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Par principe l’administration fiscale n’a pas à s’immiscer dans la gestion de l’entreprise</a:t>
            </a:r>
          </a:p>
          <a:p>
            <a:pPr marL="285750" indent="-285750" algn="just">
              <a:lnSpc>
                <a:spcPts val="1500"/>
              </a:lnSpc>
              <a:spcAft>
                <a:spcPts val="800"/>
              </a:spcAft>
              <a:buClr>
                <a:srgbClr val="B03A88"/>
              </a:buClr>
              <a:buSzPct val="60000"/>
              <a:buFont typeface="Wingdings" panose="05000000000000000000" pitchFamily="2" charset="2"/>
              <a:buChar char="q"/>
            </a:pP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Il ne lui appartient donc pas de se prononcer sur l’opportunité des choix arrêtés par une entreprise pour sa gestion (CE 23-01-2015 n°369214, SAS </a:t>
            </a:r>
            <a:r>
              <a:rPr lang="fr-FR" sz="1600" dirty="0" err="1">
                <a:solidFill>
                  <a:schemeClr val="tx1"/>
                </a:solidFill>
                <a:latin typeface="Garamond" panose="02020404030301010803" pitchFamily="18" charset="0"/>
                <a:ea typeface="Times New Roman" panose="02020603050405020304" pitchFamily="18" charset="0"/>
                <a:cs typeface="Times New Roman" panose="02020603050405020304" pitchFamily="18" charset="0"/>
              </a:rPr>
              <a:t>Rottapharm</a:t>
            </a: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a:t>
            </a:r>
          </a:p>
          <a:p>
            <a:pPr marL="285750" indent="-285750" algn="just">
              <a:lnSpc>
                <a:spcPts val="1500"/>
              </a:lnSpc>
              <a:spcAft>
                <a:spcPts val="800"/>
              </a:spcAft>
              <a:buClr>
                <a:srgbClr val="B03A88"/>
              </a:buClr>
              <a:buSzPct val="60000"/>
              <a:buFont typeface="Wingdings" panose="05000000000000000000" pitchFamily="2" charset="2"/>
              <a:buChar char="q"/>
            </a:pPr>
            <a:endPar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4" name="Rectangle à coins arrondis 6">
            <a:extLst>
              <a:ext uri="{FF2B5EF4-FFF2-40B4-BE49-F238E27FC236}">
                <a16:creationId xmlns:a16="http://schemas.microsoft.com/office/drawing/2014/main" id="{4365C472-AACB-BB0B-1EFC-AA22F8909B94}"/>
              </a:ext>
            </a:extLst>
          </p:cNvPr>
          <p:cNvSpPr/>
          <p:nvPr/>
        </p:nvSpPr>
        <p:spPr>
          <a:xfrm>
            <a:off x="2907686" y="2708367"/>
            <a:ext cx="9031764" cy="1144131"/>
          </a:xfrm>
          <a:prstGeom prst="roundRect">
            <a:avLst/>
          </a:prstGeom>
          <a:solidFill>
            <a:schemeClr val="bg1"/>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ts val="1500"/>
              </a:lnSpc>
              <a:spcAft>
                <a:spcPts val="800"/>
              </a:spcAft>
              <a:buClr>
                <a:srgbClr val="B03A88"/>
              </a:buClr>
              <a:buSzPct val="60000"/>
              <a:buFont typeface="Wingdings" panose="05000000000000000000" pitchFamily="2" charset="2"/>
              <a:buChar char="q"/>
            </a:pP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Les dirigeants ne peuvent cependant pas commettre des actes contraires à l’intérêt de l’entreprise</a:t>
            </a:r>
          </a:p>
          <a:p>
            <a:pPr marL="285750" indent="-285750" algn="just">
              <a:lnSpc>
                <a:spcPts val="1500"/>
              </a:lnSpc>
              <a:spcAft>
                <a:spcPts val="800"/>
              </a:spcAft>
              <a:buClr>
                <a:srgbClr val="B03A88"/>
              </a:buClr>
              <a:buSzPct val="60000"/>
              <a:buFont typeface="Wingdings" panose="05000000000000000000" pitchFamily="2" charset="2"/>
              <a:buChar char="q"/>
            </a:pP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Constitue un acte anormal de gestion (AAG) « </a:t>
            </a:r>
            <a:r>
              <a:rPr lang="fr-FR" sz="1600" b="1"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l’acte par lequel une entreprise décide de s’appauvrir à des fins étrangères à son intérêt </a:t>
            </a: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(CE 21-12-2018, n°402006, </a:t>
            </a:r>
            <a:r>
              <a:rPr lang="fr-FR" sz="1600" dirty="0" err="1">
                <a:solidFill>
                  <a:schemeClr val="tx1"/>
                </a:solidFill>
                <a:latin typeface="Garamond" panose="02020404030301010803" pitchFamily="18" charset="0"/>
                <a:ea typeface="Times New Roman" panose="02020603050405020304" pitchFamily="18" charset="0"/>
                <a:cs typeface="Times New Roman" panose="02020603050405020304" pitchFamily="18" charset="0"/>
              </a:rPr>
              <a:t>Croë</a:t>
            </a: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Suisse)</a:t>
            </a:r>
          </a:p>
        </p:txBody>
      </p:sp>
      <p:sp>
        <p:nvSpPr>
          <p:cNvPr id="19" name="Rectangle à coins arrondis 6">
            <a:extLst>
              <a:ext uri="{FF2B5EF4-FFF2-40B4-BE49-F238E27FC236}">
                <a16:creationId xmlns:a16="http://schemas.microsoft.com/office/drawing/2014/main" id="{2E9F96BB-79F2-ADD5-B06A-F08528F1D920}"/>
              </a:ext>
            </a:extLst>
          </p:cNvPr>
          <p:cNvSpPr/>
          <p:nvPr/>
        </p:nvSpPr>
        <p:spPr>
          <a:xfrm>
            <a:off x="2907688" y="3983043"/>
            <a:ext cx="9031761" cy="2400339"/>
          </a:xfrm>
          <a:prstGeom prst="roundRect">
            <a:avLst/>
          </a:prstGeom>
          <a:solidFill>
            <a:schemeClr val="bg1"/>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ts val="1500"/>
              </a:lnSpc>
              <a:spcAft>
                <a:spcPts val="800"/>
              </a:spcAft>
              <a:buClr>
                <a:srgbClr val="B03A88"/>
              </a:buClr>
              <a:buSzPct val="60000"/>
              <a:buFont typeface="Wingdings" panose="05000000000000000000" pitchFamily="2" charset="2"/>
              <a:buChar char="q"/>
            </a:pP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Il résulte de la définition posée par </a:t>
            </a:r>
            <a:r>
              <a:rPr lang="fr-FR" sz="1600">
                <a:solidFill>
                  <a:schemeClr val="tx1"/>
                </a:solidFill>
                <a:latin typeface="Garamond" panose="02020404030301010803" pitchFamily="18" charset="0"/>
                <a:ea typeface="Times New Roman" panose="02020603050405020304" pitchFamily="18" charset="0"/>
                <a:cs typeface="Times New Roman" panose="02020603050405020304" pitchFamily="18" charset="0"/>
              </a:rPr>
              <a:t>le CE </a:t>
            </a:r>
            <a:r>
              <a:rPr lang="fr-FR" sz="16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que deux critères doivent être établis :</a:t>
            </a:r>
          </a:p>
          <a:p>
            <a:pPr marL="444500" lvl="1" indent="-174625" algn="just">
              <a:lnSpc>
                <a:spcPts val="1500"/>
              </a:lnSpc>
              <a:spcAft>
                <a:spcPts val="800"/>
              </a:spcAft>
              <a:buClr>
                <a:srgbClr val="B03A88"/>
              </a:buClr>
              <a:buSzPct val="60000"/>
              <a:buFont typeface="Arial" panose="020B0604020202020204" pitchFamily="34" charset="0"/>
              <a:buChar char="•"/>
            </a:pPr>
            <a:r>
              <a:rPr lang="fr-FR" sz="1500" b="1"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Critère subjectif </a:t>
            </a:r>
            <a:r>
              <a:rPr lang="fr-FR" sz="15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l’entreprise doit décider de s’appauvrir. Autrement dit, l’appauvrissement doit être délibéré. Ce critère est présumé rempli :</a:t>
            </a:r>
          </a:p>
          <a:p>
            <a:pPr marL="896938" lvl="2" indent="-285750" algn="just">
              <a:lnSpc>
                <a:spcPts val="1200"/>
              </a:lnSpc>
              <a:buClr>
                <a:srgbClr val="B03A88"/>
              </a:buClr>
              <a:buSzPct val="60000"/>
              <a:buFont typeface="Courier New" panose="02070309020205020404" pitchFamily="49" charset="0"/>
              <a:buChar char="o"/>
            </a:pPr>
            <a:r>
              <a:rPr lang="fr-FR" sz="13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En raison de la nature de certains actes (prise en charge de dépenses personnelles, abandons de créances, avances sans intérêts…)</a:t>
            </a:r>
          </a:p>
          <a:p>
            <a:pPr marL="896938" lvl="2" indent="-285750" algn="just">
              <a:lnSpc>
                <a:spcPts val="1200"/>
              </a:lnSpc>
              <a:buClr>
                <a:srgbClr val="B03A88"/>
              </a:buClr>
              <a:buSzPct val="60000"/>
              <a:buFont typeface="Courier New" panose="02070309020205020404" pitchFamily="49" charset="0"/>
              <a:buChar char="o"/>
            </a:pPr>
            <a:r>
              <a:rPr lang="fr-FR" sz="13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Ou lorsque les parties sont en relations d’intérêts</a:t>
            </a:r>
          </a:p>
          <a:p>
            <a:pPr marL="444500" lvl="1" indent="-174625" algn="just">
              <a:lnSpc>
                <a:spcPts val="1500"/>
              </a:lnSpc>
              <a:spcBef>
                <a:spcPts val="600"/>
              </a:spcBef>
              <a:spcAft>
                <a:spcPts val="800"/>
              </a:spcAft>
              <a:buClr>
                <a:srgbClr val="B03A88"/>
              </a:buClr>
              <a:buSzPct val="60000"/>
              <a:buFont typeface="Arial" panose="020B0604020202020204" pitchFamily="34" charset="0"/>
              <a:buChar char="•"/>
            </a:pPr>
            <a:r>
              <a:rPr lang="fr-FR" sz="1500" b="1"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Critère objectif </a:t>
            </a:r>
            <a:r>
              <a:rPr lang="fr-FR" sz="15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l’acte doit conduire l’entreprise à s’appauvrir à des fins étrangères à son intérêt. En d’autres termes l’acte ne doit pas comporter de contrepartie pour l’entreprise. </a:t>
            </a:r>
          </a:p>
          <a:p>
            <a:pPr marL="896938" lvl="2" indent="-285750" algn="just">
              <a:lnSpc>
                <a:spcPts val="1500"/>
              </a:lnSpc>
              <a:spcAft>
                <a:spcPts val="800"/>
              </a:spcAft>
              <a:buClr>
                <a:srgbClr val="B03A88"/>
              </a:buClr>
              <a:buSzPct val="60000"/>
              <a:buFont typeface="Courier New" panose="02070309020205020404" pitchFamily="49" charset="0"/>
              <a:buChar char="o"/>
            </a:pPr>
            <a:r>
              <a:rPr lang="fr-FR" sz="1300" dirty="0">
                <a:solidFill>
                  <a:schemeClr val="tx1"/>
                </a:solidFill>
                <a:latin typeface="Garamond" panose="02020404030301010803" pitchFamily="18" charset="0"/>
                <a:cs typeface="Times New Roman" panose="02020603050405020304" pitchFamily="18" charset="0"/>
              </a:rPr>
              <a:t>Exemple de contrepartie : Abandon de créance accordé à une filiale en vue d’éviter une procédure collective ou à un partenaire commercial en vue de restaurer sa situation financière et sauvegarder ainsi une relation d’affaire</a:t>
            </a:r>
          </a:p>
        </p:txBody>
      </p:sp>
      <p:sp>
        <p:nvSpPr>
          <p:cNvPr id="20" name="Rectangle à coins arrondis 6">
            <a:extLst>
              <a:ext uri="{FF2B5EF4-FFF2-40B4-BE49-F238E27FC236}">
                <a16:creationId xmlns:a16="http://schemas.microsoft.com/office/drawing/2014/main" id="{277FCDBC-3957-40F5-70E7-7FD55211BF36}"/>
              </a:ext>
            </a:extLst>
          </p:cNvPr>
          <p:cNvSpPr/>
          <p:nvPr/>
        </p:nvSpPr>
        <p:spPr>
          <a:xfrm>
            <a:off x="609600" y="3983043"/>
            <a:ext cx="1635190" cy="2400340"/>
          </a:xfrm>
          <a:prstGeom prst="roundRect">
            <a:avLst/>
          </a:prstGeom>
          <a:solidFill>
            <a:srgbClr val="B0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Garamond" panose="02020404030301010803" pitchFamily="18" charset="0"/>
              </a:rPr>
              <a:t>Quels sont les critères qui caractérisent un acte anormal de gestion ?</a:t>
            </a:r>
          </a:p>
        </p:txBody>
      </p:sp>
      <p:sp>
        <p:nvSpPr>
          <p:cNvPr id="21" name="Flèche droite 12">
            <a:extLst>
              <a:ext uri="{FF2B5EF4-FFF2-40B4-BE49-F238E27FC236}">
                <a16:creationId xmlns:a16="http://schemas.microsoft.com/office/drawing/2014/main" id="{39FA830E-48EF-482E-3D8F-4F42246D0F22}"/>
              </a:ext>
            </a:extLst>
          </p:cNvPr>
          <p:cNvSpPr/>
          <p:nvPr/>
        </p:nvSpPr>
        <p:spPr>
          <a:xfrm>
            <a:off x="2318195" y="5125052"/>
            <a:ext cx="516086" cy="437589"/>
          </a:xfrm>
          <a:prstGeom prst="rightArrow">
            <a:avLst/>
          </a:prstGeom>
          <a:solidFill>
            <a:schemeClr val="bg1"/>
          </a:solidFill>
          <a:ln>
            <a:solidFill>
              <a:srgbClr val="B0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72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40C0F-938A-82E5-63C8-BF51B951DA5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AB96EEA-1F95-1BD1-0ADF-8A5E690DDB4C}"/>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A85C0D8E-A495-AFBD-7461-6915CF524A16}"/>
              </a:ext>
            </a:extLst>
          </p:cNvPr>
          <p:cNvSpPr>
            <a:spLocks noGrp="1"/>
          </p:cNvSpPr>
          <p:nvPr>
            <p:ph type="ftr" sz="quarter" idx="11"/>
          </p:nvPr>
        </p:nvSpPr>
        <p:spPr/>
        <p:txBody>
          <a:bodyPr/>
          <a:lstStyle/>
          <a:p>
            <a:r>
              <a:rPr lang="fr-FR" dirty="0"/>
              <a:t> </a:t>
            </a:r>
          </a:p>
        </p:txBody>
      </p:sp>
      <p:sp>
        <p:nvSpPr>
          <p:cNvPr id="17" name="Espace réservé du contenu 1">
            <a:extLst>
              <a:ext uri="{FF2B5EF4-FFF2-40B4-BE49-F238E27FC236}">
                <a16:creationId xmlns:a16="http://schemas.microsoft.com/office/drawing/2014/main" id="{E0872C65-1BEA-2AD3-061C-8E44936B2EF6}"/>
              </a:ext>
            </a:extLst>
          </p:cNvPr>
          <p:cNvSpPr txBox="1">
            <a:spLocks/>
          </p:cNvSpPr>
          <p:nvPr/>
        </p:nvSpPr>
        <p:spPr>
          <a:xfrm>
            <a:off x="701333" y="1311428"/>
            <a:ext cx="10133025" cy="5271934"/>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Cessions à prix minoré d’actifs immobilisés (immeubles, titres de participations…</a:t>
            </a:r>
            <a:r>
              <a:rPr lang="fr-FR" sz="1800" b="1" dirty="0">
                <a:solidFill>
                  <a:srgbClr val="595959"/>
                </a:solidFill>
                <a:latin typeface="Garamond" panose="02020404030301010803" pitchFamily="18" charset="0"/>
              </a:rPr>
              <a:t>)</a:t>
            </a:r>
            <a:endParaRPr kumimoji="0" lang="fr-FR" sz="1800" b="1" i="0" u="none" strike="noStrike" kern="1200" cap="none" spc="0" normalizeH="0" baseline="0" noProof="0" dirty="0">
              <a:ln>
                <a:noFill/>
              </a:ln>
              <a:solidFill>
                <a:srgbClr val="595959"/>
              </a:solidFill>
              <a:effectLst/>
              <a:uLnTx/>
              <a:uFillTx/>
              <a:latin typeface="Garamond" panose="02020404030301010803" pitchFamily="18" charset="0"/>
            </a:endParaRP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Le CE a jugé que le fait pour une entreprise de céder un actif immobilisé pour un prix significativement inférieur à sa valeur réelle est présumé constituer un acte anormal de gestion</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Selon le rapporteur public, le critère subjectif est présumé rempli car céder un actif immobilisé pour un prix &lt; à sa valeur réelle n’est pas un acte anodin (</a:t>
            </a:r>
            <a:r>
              <a:rPr lang="fr-FR" sz="1400" b="1"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CE 21-12-2018, n°402006, </a:t>
            </a:r>
            <a:r>
              <a:rPr lang="fr-FR" sz="1400" b="1" dirty="0" err="1">
                <a:solidFill>
                  <a:schemeClr val="tx1"/>
                </a:solidFill>
                <a:latin typeface="Garamond" panose="02020404030301010803" pitchFamily="18" charset="0"/>
                <a:ea typeface="Times New Roman" panose="02020603050405020304" pitchFamily="18" charset="0"/>
                <a:cs typeface="Times New Roman" panose="02020603050405020304" pitchFamily="18" charset="0"/>
              </a:rPr>
              <a:t>Croë</a:t>
            </a:r>
            <a:r>
              <a:rPr lang="fr-FR" sz="1400" b="1"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Suisse)</a:t>
            </a:r>
            <a:endParaRPr lang="fr-FR" sz="1400" b="1" dirty="0">
              <a:solidFill>
                <a:prstClr val="black"/>
              </a:solidFill>
              <a:latin typeface="Garamond" panose="02020404030301010803" pitchFamily="18" charset="0"/>
            </a:endParaRPr>
          </a:p>
          <a:p>
            <a:pPr marL="1252538" lvl="2" indent="-342900">
              <a:lnSpc>
                <a:spcPct val="100000"/>
              </a:lnSpc>
              <a:spcBef>
                <a:spcPts val="0"/>
              </a:spcBef>
              <a:buClr>
                <a:srgbClr val="B03A88"/>
              </a:buClr>
              <a:buSzPct val="60000"/>
              <a:defRPr/>
            </a:pPr>
            <a:endParaRPr lang="fr-FR" sz="1200" dirty="0">
              <a:solidFill>
                <a:prstClr val="black"/>
              </a:solidFill>
              <a:latin typeface="Garamond" panose="02020404030301010803" pitchFamily="18" charset="0"/>
            </a:endParaRP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Sauf si l’entreprise justifie que l'appauvrissement qui en résulte a été décidé dans l'intérêt de l'entreprise (critère objectif)</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En établissant par exemple que l’entreprise était dans la nécessité de procéder à la cession à un tel prix (ex : cession forcée d’actifs en vue de rembourser une dette)</a:t>
            </a:r>
          </a:p>
          <a:p>
            <a:pPr marL="800100" lvl="1" indent="-342900">
              <a:lnSpc>
                <a:spcPct val="100000"/>
              </a:lnSpc>
              <a:spcBef>
                <a:spcPts val="0"/>
              </a:spcBef>
              <a:buClr>
                <a:srgbClr val="B03A88"/>
              </a:buClr>
              <a:buSzPct val="60000"/>
              <a:buFont typeface="Arial" panose="020B0604020202020204" pitchFamily="34" charset="0"/>
              <a:buChar char="•"/>
              <a:defRPr/>
            </a:pPr>
            <a:endParaRPr lang="fr-FR" sz="1600" dirty="0">
              <a:solidFill>
                <a:prstClr val="black"/>
              </a:solidFill>
              <a:latin typeface="Garamond" panose="02020404030301010803" pitchFamily="18" charset="0"/>
            </a:endParaRPr>
          </a:p>
          <a:p>
            <a:pPr marL="285750" indent="-285750">
              <a:lnSpc>
                <a:spcPct val="100000"/>
              </a:lnSpc>
              <a:spcBef>
                <a:spcPts val="0"/>
              </a:spcBef>
              <a:spcAft>
                <a:spcPts val="0"/>
              </a:spcAft>
              <a:buClr>
                <a:srgbClr val="B03A88"/>
              </a:buClr>
              <a:buSzPct val="60000"/>
              <a:buFont typeface="Wingdings" panose="05000000000000000000" pitchFamily="2" charset="2"/>
              <a:buChar char="q"/>
              <a:defRPr/>
            </a:pPr>
            <a:r>
              <a:rPr lang="fr-FR" sz="1800" b="1" dirty="0">
                <a:solidFill>
                  <a:srgbClr val="595959"/>
                </a:solidFill>
                <a:latin typeface="Garamond" panose="02020404030301010803" pitchFamily="18" charset="0"/>
              </a:rPr>
              <a:t>Cessions prix minoré d’actifs circulants (stocks…)</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Le Conseil d’Etat n’a pas étendu la jurisprudence précitée aux actifs circulants</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En cas de cession d’un élément de stock pour un prix inférieur à sa valeur réelle : Pas de présomption d’acte anormal de gestion </a:t>
            </a:r>
            <a:r>
              <a:rPr lang="fr-FR" sz="1300" b="1" dirty="0">
                <a:solidFill>
                  <a:prstClr val="black"/>
                </a:solidFill>
                <a:latin typeface="Garamond" panose="02020404030301010803" pitchFamily="18" charset="0"/>
              </a:rPr>
              <a:t>(CE 4-6-2019 n° 418357)</a:t>
            </a:r>
          </a:p>
          <a:p>
            <a:pPr marL="1252538" lvl="2" indent="-342900">
              <a:lnSpc>
                <a:spcPct val="100000"/>
              </a:lnSpc>
              <a:spcBef>
                <a:spcPts val="0"/>
              </a:spcBef>
              <a:buClr>
                <a:srgbClr val="B03A88"/>
              </a:buClr>
              <a:buSzPct val="60000"/>
              <a:buFont typeface="Courier New" panose="02070309020205020404" pitchFamily="49" charset="0"/>
              <a:buChar char="o"/>
              <a:defRPr/>
            </a:pPr>
            <a:endParaRPr lang="fr-FR" sz="1300" dirty="0">
              <a:solidFill>
                <a:prstClr val="black"/>
              </a:solidFill>
              <a:latin typeface="Garamond" panose="02020404030301010803" pitchFamily="18" charset="0"/>
            </a:endParaRP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En revanche, la cession d’un élément de stock au dirigeant de l’entreprise pour un prix minoré constitue un acte anormal de gestion :</a:t>
            </a:r>
          </a:p>
          <a:p>
            <a:pPr marL="1611313" lvl="3" indent="-342900">
              <a:lnSpc>
                <a:spcPct val="100000"/>
              </a:lnSpc>
              <a:spcBef>
                <a:spcPts val="0"/>
              </a:spcBef>
              <a:buClr>
                <a:srgbClr val="B03A88"/>
              </a:buClr>
              <a:buSzPct val="60000"/>
              <a:buFont typeface="Calibri" panose="020F0502020204030204" pitchFamily="34" charset="0"/>
              <a:buChar char="-"/>
              <a:defRPr/>
            </a:pPr>
            <a:r>
              <a:rPr lang="fr-FR" sz="1300" dirty="0">
                <a:solidFill>
                  <a:prstClr val="black"/>
                </a:solidFill>
                <a:latin typeface="Garamond" panose="02020404030301010803" pitchFamily="18" charset="0"/>
              </a:rPr>
              <a:t>En effet, du fait de la relation d’intérêt, le critère subjectif est présumé rempli</a:t>
            </a:r>
          </a:p>
          <a:p>
            <a:pPr marL="1611313" lvl="3" indent="-342900">
              <a:lnSpc>
                <a:spcPct val="100000"/>
              </a:lnSpc>
              <a:spcBef>
                <a:spcPts val="0"/>
              </a:spcBef>
              <a:buClr>
                <a:srgbClr val="B03A88"/>
              </a:buClr>
              <a:buSzPct val="60000"/>
              <a:buFont typeface="Calibri" panose="020F0502020204030204" pitchFamily="34" charset="0"/>
              <a:buChar char="-"/>
              <a:defRPr/>
            </a:pPr>
            <a:r>
              <a:rPr lang="fr-FR" sz="1300" dirty="0">
                <a:solidFill>
                  <a:prstClr val="black"/>
                </a:solidFill>
                <a:latin typeface="Garamond" panose="02020404030301010803" pitchFamily="18" charset="0"/>
              </a:rPr>
              <a:t>Le fait pour l’entreprise de réaliser une marge n’est pas forcément de nature à empêcher l’AAG (l’appauvrissement peut en effet être caractérisé par un prix inférieur à la valeur vénale =&gt; manque à gagner)</a:t>
            </a:r>
          </a:p>
          <a:p>
            <a:pPr marL="1611313" lvl="3" indent="0">
              <a:lnSpc>
                <a:spcPct val="100000"/>
              </a:lnSpc>
              <a:spcBef>
                <a:spcPts val="0"/>
              </a:spcBef>
              <a:buClr>
                <a:srgbClr val="B03A88"/>
              </a:buClr>
              <a:buSzPct val="60000"/>
              <a:buNone/>
              <a:defRPr/>
            </a:pPr>
            <a:r>
              <a:rPr lang="fr-FR" sz="1300" b="1" dirty="0">
                <a:solidFill>
                  <a:prstClr val="black"/>
                </a:solidFill>
                <a:latin typeface="Garamond" panose="02020404030301010803" pitchFamily="18" charset="0"/>
              </a:rPr>
              <a:t>CE 25-10-2023 n°466532</a:t>
            </a:r>
          </a:p>
          <a:p>
            <a:pPr marL="1427163" lvl="3" indent="-342900">
              <a:lnSpc>
                <a:spcPct val="100000"/>
              </a:lnSpc>
              <a:spcBef>
                <a:spcPts val="0"/>
              </a:spcBef>
              <a:buClr>
                <a:srgbClr val="B03A88"/>
              </a:buClr>
              <a:buSzPct val="60000"/>
              <a:buFont typeface="Courier New" panose="02070309020205020404" pitchFamily="49" charset="0"/>
              <a:buChar char="o"/>
              <a:defRPr/>
            </a:pPr>
            <a:endParaRPr lang="fr-FR" sz="1600" dirty="0">
              <a:solidFill>
                <a:prstClr val="black"/>
              </a:solidFill>
              <a:latin typeface="Garamond" panose="02020404030301010803" pitchFamily="18" charset="0"/>
            </a:endParaRPr>
          </a:p>
          <a:p>
            <a:pPr marL="457200" marR="0" lvl="1" algn="l" defTabSz="914400" rtl="0" eaLnBrk="1" fontAlgn="auto" latinLnBrk="0" hangingPunct="1">
              <a:lnSpc>
                <a:spcPct val="100000"/>
              </a:lnSpc>
              <a:spcBef>
                <a:spcPts val="0"/>
              </a:spcBef>
              <a:spcAft>
                <a:spcPts val="0"/>
              </a:spcAft>
              <a:buClr>
                <a:srgbClr val="B03A88"/>
              </a:buClr>
              <a:buSzPct val="60000"/>
              <a:tabLst/>
              <a:defRPr/>
            </a:pPr>
            <a:endParaRPr lang="fr-FR" sz="1600" dirty="0">
              <a:solidFill>
                <a:prstClr val="black"/>
              </a:solidFill>
              <a:latin typeface="Garamond" panose="02020404030301010803" pitchFamily="18"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lumMod val="50000"/>
                </a:prstClr>
              </a:solidFill>
              <a:effectLst/>
              <a:uLnTx/>
              <a:uFillTx/>
              <a:latin typeface="Garamond" panose="02020404030301010803" pitchFamily="18" charset="0"/>
            </a:endParaRPr>
          </a:p>
        </p:txBody>
      </p:sp>
      <p:sp>
        <p:nvSpPr>
          <p:cNvPr id="12" name="Titre 3">
            <a:extLst>
              <a:ext uri="{FF2B5EF4-FFF2-40B4-BE49-F238E27FC236}">
                <a16:creationId xmlns:a16="http://schemas.microsoft.com/office/drawing/2014/main" id="{E0F24E66-9D7B-C258-1811-10A0A39F7752}"/>
              </a:ext>
            </a:extLst>
          </p:cNvPr>
          <p:cNvSpPr>
            <a:spLocks noGrp="1"/>
          </p:cNvSpPr>
          <p:nvPr>
            <p:ph type="title"/>
          </p:nvPr>
        </p:nvSpPr>
        <p:spPr>
          <a:xfrm>
            <a:off x="609600" y="274638"/>
            <a:ext cx="10972800" cy="507787"/>
          </a:xfrm>
        </p:spPr>
        <p:txBody>
          <a:bodyPr/>
          <a:lstStyle/>
          <a:p>
            <a:r>
              <a:rPr lang="fr-FR" dirty="0"/>
              <a:t>La théorie de l’acte anormal de gestion</a:t>
            </a:r>
          </a:p>
        </p:txBody>
      </p:sp>
      <p:sp>
        <p:nvSpPr>
          <p:cNvPr id="13" name="Espace réservé du contenu 4">
            <a:extLst>
              <a:ext uri="{FF2B5EF4-FFF2-40B4-BE49-F238E27FC236}">
                <a16:creationId xmlns:a16="http://schemas.microsoft.com/office/drawing/2014/main" id="{B48AC5AF-7032-EEAA-4F91-35B5081D61B9}"/>
              </a:ext>
            </a:extLst>
          </p:cNvPr>
          <p:cNvSpPr>
            <a:spLocks noGrp="1"/>
          </p:cNvSpPr>
          <p:nvPr>
            <p:ph idx="13"/>
          </p:nvPr>
        </p:nvSpPr>
        <p:spPr>
          <a:xfrm>
            <a:off x="593692" y="779750"/>
            <a:ext cx="10972800" cy="420199"/>
          </a:xfrm>
        </p:spPr>
        <p:txBody>
          <a:bodyPr>
            <a:normAutofit fontScale="92500" lnSpcReduction="20000"/>
          </a:bodyPr>
          <a:lstStyle/>
          <a:p>
            <a:r>
              <a:rPr lang="fr-FR" b="1" dirty="0"/>
              <a:t>Précisions sur le caractère subjectif</a:t>
            </a:r>
            <a:endParaRPr lang="fr-FR" dirty="0"/>
          </a:p>
        </p:txBody>
      </p:sp>
    </p:spTree>
    <p:extLst>
      <p:ext uri="{BB962C8B-B14F-4D97-AF65-F5344CB8AC3E}">
        <p14:creationId xmlns:p14="http://schemas.microsoft.com/office/powerpoint/2010/main" val="189237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7E043-36AC-9287-923D-464ACEB9D7E0}"/>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0CAC2C2-C89B-551F-8414-92F0DEC2744E}"/>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EB7C7DC9-A960-6677-4485-E4878E4A86BD}"/>
              </a:ext>
            </a:extLst>
          </p:cNvPr>
          <p:cNvSpPr>
            <a:spLocks noGrp="1"/>
          </p:cNvSpPr>
          <p:nvPr>
            <p:ph type="ftr" sz="quarter" idx="11"/>
          </p:nvPr>
        </p:nvSpPr>
        <p:spPr/>
        <p:txBody>
          <a:bodyPr/>
          <a:lstStyle/>
          <a:p>
            <a:r>
              <a:rPr lang="fr-FR" dirty="0"/>
              <a:t> </a:t>
            </a:r>
          </a:p>
        </p:txBody>
      </p:sp>
      <p:sp>
        <p:nvSpPr>
          <p:cNvPr id="17" name="Espace réservé du contenu 1">
            <a:extLst>
              <a:ext uri="{FF2B5EF4-FFF2-40B4-BE49-F238E27FC236}">
                <a16:creationId xmlns:a16="http://schemas.microsoft.com/office/drawing/2014/main" id="{96889AF3-ACBA-1AFE-6168-49C75FF7E2F9}"/>
              </a:ext>
            </a:extLst>
          </p:cNvPr>
          <p:cNvSpPr txBox="1">
            <a:spLocks/>
          </p:cNvSpPr>
          <p:nvPr/>
        </p:nvSpPr>
        <p:spPr>
          <a:xfrm>
            <a:off x="701333" y="1311428"/>
            <a:ext cx="10133025" cy="5053735"/>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endParaRPr kumimoji="0" lang="fr-FR" sz="1800" b="1" i="0" u="none" strike="noStrike" kern="1200" cap="none" spc="0" normalizeH="0" baseline="0" noProof="0" dirty="0">
              <a:ln>
                <a:noFill/>
              </a:ln>
              <a:solidFill>
                <a:srgbClr val="595959"/>
              </a:solidFill>
              <a:effectLst/>
              <a:uLnTx/>
              <a:uFillTx/>
              <a:latin typeface="Garamond" panose="02020404030301010803" pitchFamily="18" charset="0"/>
            </a:endParaRPr>
          </a:p>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Du côté de l’auteur de l’acte anormal de gestion </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Rehaussement de l’acte anormal de gestion :</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Réintégration de la charge indue</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Imposition de la PV non réalisée ou du manque à gagner</a:t>
            </a:r>
          </a:p>
          <a:p>
            <a:pPr marL="457200" marR="0" lvl="1" algn="l" defTabSz="914400" rtl="0" eaLnBrk="1" fontAlgn="auto" latinLnBrk="0" hangingPunct="1">
              <a:lnSpc>
                <a:spcPct val="100000"/>
              </a:lnSpc>
              <a:spcBef>
                <a:spcPts val="0"/>
              </a:spcBef>
              <a:spcAft>
                <a:spcPts val="0"/>
              </a:spcAft>
              <a:buClr>
                <a:srgbClr val="B03A88"/>
              </a:buClr>
              <a:buSzPct val="60000"/>
              <a:tabLst/>
              <a:defRPr/>
            </a:pPr>
            <a:endParaRPr lang="fr-FR" sz="1600" dirty="0">
              <a:solidFill>
                <a:prstClr val="black"/>
              </a:solidFill>
              <a:latin typeface="Garamond" panose="02020404030301010803" pitchFamily="18" charset="0"/>
            </a:endParaRP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Autres conséquences :</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Intérêt de retard</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Pénalités pour manquement délibéré de 40%</a:t>
            </a:r>
          </a:p>
          <a:p>
            <a:pPr marL="742950" marR="0" lvl="1" indent="-285750" algn="l" defTabSz="914400" rtl="0" eaLnBrk="1" fontAlgn="auto" latinLnBrk="0" hangingPunct="1">
              <a:lnSpc>
                <a:spcPct val="100000"/>
              </a:lnSpc>
              <a:spcBef>
                <a:spcPts val="0"/>
              </a:spcBef>
              <a:spcAft>
                <a:spcPts val="0"/>
              </a:spcAft>
              <a:buClr>
                <a:srgbClr val="B03A88"/>
              </a:buClr>
              <a:buSzPct val="60000"/>
              <a:buFont typeface="Courier New" panose="02070309020205020404" pitchFamily="49" charset="0"/>
              <a:buChar char="o"/>
              <a:tabLst/>
              <a:defRPr/>
            </a:pPr>
            <a:endParaRPr lang="fr-FR" sz="1600" dirty="0">
              <a:solidFill>
                <a:prstClr val="black"/>
              </a:solidFill>
              <a:latin typeface="Garamond" panose="02020404030301010803" pitchFamily="18" charset="0"/>
            </a:endParaRPr>
          </a:p>
          <a:p>
            <a:pPr marL="457200" marR="0" lvl="1" algn="l" defTabSz="914400" rtl="0" eaLnBrk="1" fontAlgn="auto" latinLnBrk="0" hangingPunct="1">
              <a:lnSpc>
                <a:spcPct val="100000"/>
              </a:lnSpc>
              <a:spcBef>
                <a:spcPts val="0"/>
              </a:spcBef>
              <a:spcAft>
                <a:spcPts val="0"/>
              </a:spcAft>
              <a:buClr>
                <a:srgbClr val="B03A88"/>
              </a:buClr>
              <a:buSzPct val="60000"/>
              <a:tabLst/>
              <a:defRPr/>
            </a:pPr>
            <a:endParaRPr lang="fr-FR" sz="1600" dirty="0">
              <a:solidFill>
                <a:prstClr val="black"/>
              </a:solidFill>
              <a:latin typeface="Garamond" panose="02020404030301010803" pitchFamily="18" charset="0"/>
            </a:endParaRPr>
          </a:p>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Du côté du bénéficiaire </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Imposition au titre des revenus distribués (article 109,1 ou 111, c du CGI) :</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Application de la majoration de 25% si le bénéficiaire est une personne physique</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Pas de régime mère-fille si le bénéficiaire est une personne morale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lumMod val="50000"/>
                </a:prstClr>
              </a:solidFill>
              <a:effectLst/>
              <a:uLnTx/>
              <a:uFillTx/>
              <a:latin typeface="Garamond" panose="02020404030301010803" pitchFamily="18" charset="0"/>
            </a:endParaRPr>
          </a:p>
        </p:txBody>
      </p:sp>
      <p:sp>
        <p:nvSpPr>
          <p:cNvPr id="12" name="Titre 3">
            <a:extLst>
              <a:ext uri="{FF2B5EF4-FFF2-40B4-BE49-F238E27FC236}">
                <a16:creationId xmlns:a16="http://schemas.microsoft.com/office/drawing/2014/main" id="{F357BD71-9495-FF39-8E80-520B4E20A2B5}"/>
              </a:ext>
            </a:extLst>
          </p:cNvPr>
          <p:cNvSpPr>
            <a:spLocks noGrp="1"/>
          </p:cNvSpPr>
          <p:nvPr>
            <p:ph type="title"/>
          </p:nvPr>
        </p:nvSpPr>
        <p:spPr>
          <a:xfrm>
            <a:off x="609600" y="274638"/>
            <a:ext cx="10972800" cy="507787"/>
          </a:xfrm>
        </p:spPr>
        <p:txBody>
          <a:bodyPr/>
          <a:lstStyle/>
          <a:p>
            <a:r>
              <a:rPr lang="fr-FR" dirty="0"/>
              <a:t>La théorie de l’acte anormal de gestion</a:t>
            </a:r>
          </a:p>
        </p:txBody>
      </p:sp>
      <p:sp>
        <p:nvSpPr>
          <p:cNvPr id="13" name="Espace réservé du contenu 4">
            <a:extLst>
              <a:ext uri="{FF2B5EF4-FFF2-40B4-BE49-F238E27FC236}">
                <a16:creationId xmlns:a16="http://schemas.microsoft.com/office/drawing/2014/main" id="{FBC60D02-7D98-FBF7-DBDA-45662F59F1EB}"/>
              </a:ext>
            </a:extLst>
          </p:cNvPr>
          <p:cNvSpPr>
            <a:spLocks noGrp="1"/>
          </p:cNvSpPr>
          <p:nvPr>
            <p:ph idx="13"/>
          </p:nvPr>
        </p:nvSpPr>
        <p:spPr>
          <a:xfrm>
            <a:off x="593692" y="779750"/>
            <a:ext cx="10972800" cy="420199"/>
          </a:xfrm>
        </p:spPr>
        <p:txBody>
          <a:bodyPr>
            <a:normAutofit fontScale="92500" lnSpcReduction="20000"/>
          </a:bodyPr>
          <a:lstStyle/>
          <a:p>
            <a:r>
              <a:rPr lang="fr-FR" b="1" dirty="0"/>
              <a:t>La répression des actes anormaux de gestion</a:t>
            </a:r>
            <a:endParaRPr lang="fr-FR" dirty="0"/>
          </a:p>
        </p:txBody>
      </p:sp>
    </p:spTree>
    <p:extLst>
      <p:ext uri="{BB962C8B-B14F-4D97-AF65-F5344CB8AC3E}">
        <p14:creationId xmlns:p14="http://schemas.microsoft.com/office/powerpoint/2010/main" val="12686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AE1B2-6B62-0BC2-7662-61827DE9CF0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4D83F3-B0ED-E72E-E8D2-A8307972DF9D}"/>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4748751A-4A02-BC68-4774-E6B3CDCD0DA1}"/>
              </a:ext>
            </a:extLst>
          </p:cNvPr>
          <p:cNvSpPr>
            <a:spLocks noGrp="1"/>
          </p:cNvSpPr>
          <p:nvPr>
            <p:ph type="ftr" sz="quarter" idx="11"/>
          </p:nvPr>
        </p:nvSpPr>
        <p:spPr/>
        <p:txBody>
          <a:bodyPr/>
          <a:lstStyle/>
          <a:p>
            <a:r>
              <a:rPr lang="fr-FR" dirty="0"/>
              <a:t> </a:t>
            </a:r>
          </a:p>
        </p:txBody>
      </p:sp>
      <p:sp>
        <p:nvSpPr>
          <p:cNvPr id="17" name="Espace réservé du contenu 1">
            <a:extLst>
              <a:ext uri="{FF2B5EF4-FFF2-40B4-BE49-F238E27FC236}">
                <a16:creationId xmlns:a16="http://schemas.microsoft.com/office/drawing/2014/main" id="{85B30C45-D7E3-1789-F19C-595B28CF2CE0}"/>
              </a:ext>
            </a:extLst>
          </p:cNvPr>
          <p:cNvSpPr txBox="1">
            <a:spLocks/>
          </p:cNvSpPr>
          <p:nvPr/>
        </p:nvSpPr>
        <p:spPr>
          <a:xfrm>
            <a:off x="701333" y="1311428"/>
            <a:ext cx="10133025" cy="5271934"/>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q"/>
              <a:tabLst/>
              <a:defRPr/>
            </a:pPr>
            <a:r>
              <a:rPr kumimoji="0" lang="fr-FR" sz="1800" b="1" i="0" u="none" strike="noStrike" kern="1200" cap="none" spc="0" normalizeH="0" baseline="0" noProof="0" dirty="0">
                <a:ln>
                  <a:noFill/>
                </a:ln>
                <a:solidFill>
                  <a:srgbClr val="595959"/>
                </a:solidFill>
                <a:effectLst/>
                <a:uLnTx/>
                <a:uFillTx/>
                <a:latin typeface="Garamond" panose="02020404030301010803" pitchFamily="18" charset="0"/>
              </a:rPr>
              <a:t>Cette question s’est posée à plusieurs reprises dans le cadre d’avances financières intra-groupe</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Le Conseil d’État avait posé le principe selon lequel « </a:t>
            </a:r>
            <a:r>
              <a:rPr lang="fr-FR" sz="1600" i="1" dirty="0">
                <a:solidFill>
                  <a:prstClr val="black"/>
                </a:solidFill>
                <a:latin typeface="Garamond" panose="02020404030301010803" pitchFamily="18" charset="0"/>
              </a:rPr>
              <a:t>il n’appartient pas à l’Administration de se prononcer sur l’opportunité des choix de gestion opérés par l’entreprise et notamment pas sur l’ampleur des risques pris par elle pour améliorer ses résultats » </a:t>
            </a:r>
            <a:r>
              <a:rPr lang="fr-FR" sz="1600" dirty="0">
                <a:solidFill>
                  <a:prstClr val="black"/>
                </a:solidFill>
                <a:latin typeface="Garamond" panose="02020404030301010803" pitchFamily="18" charset="0"/>
              </a:rPr>
              <a:t>(CE 13 juillet 2016 n° 375801, Monte </a:t>
            </a:r>
            <a:r>
              <a:rPr lang="fr-FR" sz="1600" dirty="0" err="1">
                <a:solidFill>
                  <a:prstClr val="black"/>
                </a:solidFill>
                <a:latin typeface="Garamond" panose="02020404030301010803" pitchFamily="18" charset="0"/>
              </a:rPr>
              <a:t>Paschi</a:t>
            </a:r>
            <a:r>
              <a:rPr lang="fr-FR" sz="1600" dirty="0">
                <a:solidFill>
                  <a:prstClr val="black"/>
                </a:solidFill>
                <a:latin typeface="Garamond" panose="02020404030301010803" pitchFamily="18" charset="0"/>
              </a:rPr>
              <a:t> Banque)</a:t>
            </a:r>
          </a:p>
          <a:p>
            <a:pPr marL="800100" lvl="1" indent="-342900">
              <a:lnSpc>
                <a:spcPct val="100000"/>
              </a:lnSpc>
              <a:spcBef>
                <a:spcPts val="0"/>
              </a:spcBef>
              <a:buClr>
                <a:srgbClr val="B03A88"/>
              </a:buClr>
              <a:buSzPct val="60000"/>
              <a:buFont typeface="Arial" panose="020B0604020202020204" pitchFamily="34" charset="0"/>
              <a:buChar char="•"/>
              <a:defRPr/>
            </a:pPr>
            <a:endParaRPr lang="fr-FR" sz="1400" dirty="0">
              <a:solidFill>
                <a:prstClr val="black"/>
              </a:solidFill>
              <a:latin typeface="Garamond" panose="02020404030301010803" pitchFamily="18" charset="0"/>
            </a:endParaRP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Il n’en demeure pas moins que les avances financières doivent être réalisées dans l’intérêt de la société prêteuse. Ainsi peuvent constituer un acte anormal de gestion :</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Des avances faites alors qu’à la date de versement les chances de remboursement sont d’ores et déjà obérées en raison de la situation de l’emprunteuse</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Des avances hors de proportion avec la situation financière de l’emprunteuse</a:t>
            </a:r>
          </a:p>
          <a:p>
            <a:pPr marL="1252538" lvl="2" indent="-342900">
              <a:lnSpc>
                <a:spcPct val="100000"/>
              </a:lnSpc>
              <a:spcBef>
                <a:spcPts val="0"/>
              </a:spcBef>
              <a:buClr>
                <a:srgbClr val="B03A88"/>
              </a:buClr>
              <a:buSzPct val="60000"/>
              <a:defRPr/>
            </a:pPr>
            <a:endParaRPr lang="fr-FR" sz="1400" dirty="0">
              <a:solidFill>
                <a:prstClr val="black"/>
              </a:solidFill>
              <a:latin typeface="Garamond" panose="02020404030301010803" pitchFamily="18" charset="0"/>
            </a:endParaRP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Plusieurs arrêts ont été rendus en ce sens récemment :</a:t>
            </a:r>
          </a:p>
          <a:p>
            <a:pPr marL="800100" lvl="1" indent="-342900">
              <a:lnSpc>
                <a:spcPct val="100000"/>
              </a:lnSpc>
              <a:spcBef>
                <a:spcPts val="0"/>
              </a:spcBef>
              <a:buClr>
                <a:srgbClr val="B03A88"/>
              </a:buClr>
              <a:buSzPct val="60000"/>
              <a:buFont typeface="Arial" panose="020B0604020202020204" pitchFamily="34" charset="0"/>
              <a:buChar char="•"/>
              <a:defRPr/>
            </a:pPr>
            <a:endParaRPr lang="fr-FR" sz="1400" dirty="0">
              <a:solidFill>
                <a:prstClr val="black"/>
              </a:solidFill>
              <a:latin typeface="Garamond" panose="02020404030301010803" pitchFamily="18" charset="0"/>
            </a:endParaRP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Les avances consenties par une filiale à sa grand-mère ont été considérées comme anormales dès lors notamment que l’existence de relations commerciales n’est pas établie (la facturation de « management </a:t>
            </a:r>
            <a:r>
              <a:rPr lang="fr-FR" sz="1300" dirty="0" err="1">
                <a:solidFill>
                  <a:prstClr val="black"/>
                </a:solidFill>
                <a:latin typeface="Garamond" panose="02020404030301010803" pitchFamily="18" charset="0"/>
              </a:rPr>
              <a:t>fees</a:t>
            </a:r>
            <a:r>
              <a:rPr lang="fr-FR" sz="1300" dirty="0">
                <a:solidFill>
                  <a:prstClr val="black"/>
                </a:solidFill>
                <a:latin typeface="Garamond" panose="02020404030301010803" pitchFamily="18" charset="0"/>
              </a:rPr>
              <a:t> » ne caractérisant pas de telles relations) et que le montant des avances apparaissait hors de proportion avec la solvabilité de la société emprunteuse (CAA Bordeaux 10 octobre 2023 n°21BX04692, Sté Polycentre ; CE (na), 11 juin 2024 n°490 101)</a:t>
            </a:r>
          </a:p>
          <a:p>
            <a:pPr marL="1252538" lvl="2" indent="-342900">
              <a:lnSpc>
                <a:spcPct val="100000"/>
              </a:lnSpc>
              <a:spcBef>
                <a:spcPts val="0"/>
              </a:spcBef>
              <a:buClr>
                <a:srgbClr val="B03A88"/>
              </a:buClr>
              <a:buSzPct val="60000"/>
              <a:buFont typeface="Courier New" panose="02070309020205020404" pitchFamily="49" charset="0"/>
              <a:buChar char="o"/>
              <a:defRPr/>
            </a:pPr>
            <a:endParaRPr lang="fr-FR" sz="1300" dirty="0">
              <a:solidFill>
                <a:prstClr val="black"/>
              </a:solidFill>
              <a:latin typeface="Garamond" panose="02020404030301010803" pitchFamily="18" charset="0"/>
            </a:endParaRP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Même solution pour des avances consenties par une société mère à sa filiale en cours de liquidation amiable, «  la société mère (ayant) nécessairement connaissance de ce que cette avance (…) constituait une aide financière à fonds perdus ou sans contrepartie directe » (CAA Paris 11 octobre 2024 n°22PA04107, SA Groupe </a:t>
            </a:r>
            <a:r>
              <a:rPr lang="fr-FR" sz="1300" dirty="0" err="1">
                <a:solidFill>
                  <a:prstClr val="black"/>
                </a:solidFill>
                <a:latin typeface="Garamond" panose="02020404030301010803" pitchFamily="18" charset="0"/>
              </a:rPr>
              <a:t>Adeo</a:t>
            </a:r>
            <a:r>
              <a:rPr lang="fr-FR" sz="1300" dirty="0">
                <a:solidFill>
                  <a:prstClr val="black"/>
                </a:solidFill>
                <a:latin typeface="Garamond" panose="02020404030301010803" pitchFamily="18" charset="0"/>
              </a:rPr>
              <a:t>)</a:t>
            </a:r>
          </a:p>
          <a:p>
            <a:pPr marL="800100" lvl="1" indent="-342900">
              <a:lnSpc>
                <a:spcPct val="100000"/>
              </a:lnSpc>
              <a:spcBef>
                <a:spcPts val="0"/>
              </a:spcBef>
              <a:buClr>
                <a:srgbClr val="B03A88"/>
              </a:buClr>
              <a:buSzPct val="60000"/>
              <a:buFont typeface="Arial" panose="020B0604020202020204" pitchFamily="34" charset="0"/>
              <a:buChar char="•"/>
              <a:defRPr/>
            </a:pPr>
            <a:endParaRPr lang="fr-FR" sz="1400" dirty="0">
              <a:solidFill>
                <a:prstClr val="black"/>
              </a:solidFill>
              <a:latin typeface="Garamond" panose="02020404030301010803" pitchFamily="18" charset="0"/>
            </a:endParaRPr>
          </a:p>
          <a:p>
            <a:pPr marL="1427163" lvl="3" indent="-342900">
              <a:lnSpc>
                <a:spcPct val="100000"/>
              </a:lnSpc>
              <a:spcBef>
                <a:spcPts val="0"/>
              </a:spcBef>
              <a:buClr>
                <a:srgbClr val="B03A88"/>
              </a:buClr>
              <a:buSzPct val="60000"/>
              <a:buFont typeface="Courier New" panose="02070309020205020404" pitchFamily="49" charset="0"/>
              <a:buChar char="o"/>
              <a:defRPr/>
            </a:pPr>
            <a:endParaRPr lang="fr-FR" sz="1600" dirty="0">
              <a:solidFill>
                <a:prstClr val="black"/>
              </a:solidFill>
              <a:latin typeface="Garamond" panose="02020404030301010803" pitchFamily="18" charset="0"/>
            </a:endParaRPr>
          </a:p>
          <a:p>
            <a:pPr marL="457200" marR="0" lvl="1" algn="l" defTabSz="914400" rtl="0" eaLnBrk="1" fontAlgn="auto" latinLnBrk="0" hangingPunct="1">
              <a:lnSpc>
                <a:spcPct val="100000"/>
              </a:lnSpc>
              <a:spcBef>
                <a:spcPts val="0"/>
              </a:spcBef>
              <a:spcAft>
                <a:spcPts val="0"/>
              </a:spcAft>
              <a:buClr>
                <a:srgbClr val="B03A88"/>
              </a:buClr>
              <a:buSzPct val="60000"/>
              <a:tabLst/>
              <a:defRPr/>
            </a:pPr>
            <a:endParaRPr lang="fr-FR" sz="1600" dirty="0">
              <a:solidFill>
                <a:prstClr val="black"/>
              </a:solidFill>
              <a:latin typeface="Garamond" panose="02020404030301010803" pitchFamily="18" charset="0"/>
            </a:endParaRP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lumMod val="50000"/>
                </a:prstClr>
              </a:solidFill>
              <a:effectLst/>
              <a:uLnTx/>
              <a:uFillTx/>
              <a:latin typeface="Garamond" panose="02020404030301010803" pitchFamily="18" charset="0"/>
            </a:endParaRPr>
          </a:p>
        </p:txBody>
      </p:sp>
      <p:sp>
        <p:nvSpPr>
          <p:cNvPr id="12" name="Titre 3">
            <a:extLst>
              <a:ext uri="{FF2B5EF4-FFF2-40B4-BE49-F238E27FC236}">
                <a16:creationId xmlns:a16="http://schemas.microsoft.com/office/drawing/2014/main" id="{65435223-D931-2385-ECA3-514E84BE3A46}"/>
              </a:ext>
            </a:extLst>
          </p:cNvPr>
          <p:cNvSpPr>
            <a:spLocks noGrp="1"/>
          </p:cNvSpPr>
          <p:nvPr>
            <p:ph type="title"/>
          </p:nvPr>
        </p:nvSpPr>
        <p:spPr>
          <a:xfrm>
            <a:off x="609600" y="274638"/>
            <a:ext cx="10972800" cy="507787"/>
          </a:xfrm>
        </p:spPr>
        <p:txBody>
          <a:bodyPr/>
          <a:lstStyle/>
          <a:p>
            <a:r>
              <a:rPr lang="fr-FR" dirty="0"/>
              <a:t>La théorie de l’acte anormal de gestion</a:t>
            </a:r>
          </a:p>
        </p:txBody>
      </p:sp>
      <p:sp>
        <p:nvSpPr>
          <p:cNvPr id="13" name="Espace réservé du contenu 4">
            <a:extLst>
              <a:ext uri="{FF2B5EF4-FFF2-40B4-BE49-F238E27FC236}">
                <a16:creationId xmlns:a16="http://schemas.microsoft.com/office/drawing/2014/main" id="{6D35F37C-AF15-8987-6F32-13C60C25641B}"/>
              </a:ext>
            </a:extLst>
          </p:cNvPr>
          <p:cNvSpPr>
            <a:spLocks noGrp="1"/>
          </p:cNvSpPr>
          <p:nvPr>
            <p:ph idx="13"/>
          </p:nvPr>
        </p:nvSpPr>
        <p:spPr>
          <a:xfrm>
            <a:off x="593692" y="779750"/>
            <a:ext cx="10972800" cy="420199"/>
          </a:xfrm>
        </p:spPr>
        <p:txBody>
          <a:bodyPr>
            <a:normAutofit fontScale="92500" lnSpcReduction="20000"/>
          </a:bodyPr>
          <a:lstStyle/>
          <a:p>
            <a:r>
              <a:rPr lang="fr-FR" b="1" dirty="0"/>
              <a:t>Une prise de risque excessive peut-elle constituer un acte anormal de gestion ?</a:t>
            </a:r>
            <a:endParaRPr lang="fr-FR" dirty="0"/>
          </a:p>
        </p:txBody>
      </p:sp>
    </p:spTree>
    <p:extLst>
      <p:ext uri="{BB962C8B-B14F-4D97-AF65-F5344CB8AC3E}">
        <p14:creationId xmlns:p14="http://schemas.microsoft.com/office/powerpoint/2010/main" val="425149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23DB-AD0A-1090-9D22-BF3F6B1730F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414A805-7476-E238-E869-26243B9DC5A2}"/>
              </a:ext>
            </a:extLst>
          </p:cNvPr>
          <p:cNvSpPr>
            <a:spLocks noGrp="1"/>
          </p:cNvSpPr>
          <p:nvPr>
            <p:ph idx="1"/>
          </p:nvPr>
        </p:nvSpPr>
        <p:spPr>
          <a:xfrm>
            <a:off x="623392" y="1628800"/>
            <a:ext cx="10972800" cy="4691903"/>
          </a:xfrm>
        </p:spPr>
        <p:txBody>
          <a:bodyPr/>
          <a:lstStyle/>
          <a:p>
            <a:pPr marL="0" indent="0">
              <a:buNone/>
            </a:pPr>
            <a:r>
              <a:rPr lang="fr-FR" dirty="0"/>
              <a:t> </a:t>
            </a:r>
          </a:p>
        </p:txBody>
      </p:sp>
      <p:sp>
        <p:nvSpPr>
          <p:cNvPr id="3" name="Espace réservé du pied de page 2">
            <a:extLst>
              <a:ext uri="{FF2B5EF4-FFF2-40B4-BE49-F238E27FC236}">
                <a16:creationId xmlns:a16="http://schemas.microsoft.com/office/drawing/2014/main" id="{14A37E14-A14B-0A78-A708-ECA4F86C4033}"/>
              </a:ext>
            </a:extLst>
          </p:cNvPr>
          <p:cNvSpPr>
            <a:spLocks noGrp="1"/>
          </p:cNvSpPr>
          <p:nvPr>
            <p:ph type="ftr" sz="quarter" idx="11"/>
          </p:nvPr>
        </p:nvSpPr>
        <p:spPr/>
        <p:txBody>
          <a:bodyPr/>
          <a:lstStyle/>
          <a:p>
            <a:r>
              <a:rPr lang="fr-FR" dirty="0"/>
              <a:t> </a:t>
            </a:r>
          </a:p>
        </p:txBody>
      </p:sp>
      <p:sp>
        <p:nvSpPr>
          <p:cNvPr id="17" name="Espace réservé du contenu 1">
            <a:extLst>
              <a:ext uri="{FF2B5EF4-FFF2-40B4-BE49-F238E27FC236}">
                <a16:creationId xmlns:a16="http://schemas.microsoft.com/office/drawing/2014/main" id="{B1E5DD2C-53B7-BAD2-2360-EA953117947C}"/>
              </a:ext>
            </a:extLst>
          </p:cNvPr>
          <p:cNvSpPr txBox="1">
            <a:spLocks/>
          </p:cNvSpPr>
          <p:nvPr/>
        </p:nvSpPr>
        <p:spPr>
          <a:xfrm>
            <a:off x="701333" y="1311428"/>
            <a:ext cx="10133025" cy="5271934"/>
          </a:xfrm>
        </p:spPr>
        <p:txBody>
          <a:bodyPr/>
          <a:lstStyle>
            <a:lvl1pPr marL="0" indent="0" algn="l" defTabSz="914400" rtl="0" eaLnBrk="1" latinLnBrk="0" hangingPunct="1">
              <a:lnSpc>
                <a:spcPct val="90000"/>
              </a:lnSpc>
              <a:spcBef>
                <a:spcPts val="1200"/>
              </a:spcBef>
              <a:spcAft>
                <a:spcPts val="300"/>
              </a:spcAft>
              <a:buSzPct val="25000"/>
              <a:buFont typeface="Calibri bold" panose="020F0702030404030204" pitchFamily="34" charset="0"/>
              <a:buChar char=" "/>
              <a:defRPr sz="3200" kern="1200">
                <a:solidFill>
                  <a:schemeClr val="tx1"/>
                </a:solidFill>
                <a:latin typeface="+mj-lt"/>
                <a:ea typeface="+mn-ea"/>
                <a:cs typeface="+mn-cs"/>
              </a:defRPr>
            </a:lvl1pPr>
            <a:lvl2pPr marL="88900" indent="0" algn="l" defTabSz="914400" rtl="0" eaLnBrk="1" latinLnBrk="0" hangingPunct="1">
              <a:lnSpc>
                <a:spcPct val="90000"/>
              </a:lnSpc>
              <a:spcBef>
                <a:spcPts val="500"/>
              </a:spcBef>
              <a:buFontTx/>
              <a:buNone/>
              <a:tabLst/>
              <a:defRPr sz="2400" kern="1200">
                <a:solidFill>
                  <a:schemeClr val="tx1">
                    <a:lumMod val="85000"/>
                    <a:lumOff val="15000"/>
                  </a:schemeClr>
                </a:solidFill>
                <a:latin typeface="+mn-lt"/>
                <a:ea typeface="+mn-ea"/>
                <a:cs typeface="+mn-cs"/>
              </a:defRPr>
            </a:lvl2pPr>
            <a:lvl3pPr marL="541338" indent="-180975" algn="l" defTabSz="914400" rtl="0" eaLnBrk="1" latinLnBrk="0" hangingPunct="1">
              <a:lnSpc>
                <a:spcPct val="90000"/>
              </a:lnSpc>
              <a:spcBef>
                <a:spcPts val="500"/>
              </a:spcBef>
              <a:buSzPct val="77000"/>
              <a:buFont typeface="Arial" panose="020B0604020202020204" pitchFamily="34" charset="0"/>
              <a:buChar char="•"/>
              <a:tabLst/>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15963" indent="-176213" algn="l" defTabSz="914400" rtl="0" eaLnBrk="1" latinLnBrk="0" hangingPunct="1">
              <a:lnSpc>
                <a:spcPct val="90000"/>
              </a:lnSpc>
              <a:spcBef>
                <a:spcPts val="500"/>
              </a:spcBef>
              <a:buFont typeface="Calibri Light" panose="020F0302020204030204" pitchFamily="34" charset="0"/>
              <a:buChar char="-"/>
              <a:defRPr sz="20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898525" indent="-182563" algn="l" defTabSz="914400" rtl="0" eaLnBrk="1" latinLnBrk="0" hangingPunct="1">
              <a:lnSpc>
                <a:spcPct val="90000"/>
              </a:lnSpc>
              <a:spcBef>
                <a:spcPts val="500"/>
              </a:spcBef>
              <a:buClr>
                <a:schemeClr val="tx1">
                  <a:lumMod val="65000"/>
                  <a:lumOff val="35000"/>
                </a:schemeClr>
              </a:buClr>
              <a:buFont typeface="Calibri Light" panose="020F0302020204030204" pitchFamily="34" charset="0"/>
              <a:buChar char="›"/>
              <a:tabLst/>
              <a:defRPr sz="1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0"/>
              </a:spcAft>
              <a:buClr>
                <a:srgbClr val="B03A88"/>
              </a:buClr>
              <a:buSzPct val="60000"/>
              <a:buFont typeface="Wingdings" panose="05000000000000000000" pitchFamily="2" charset="2"/>
              <a:buChar char="q"/>
              <a:defRPr/>
            </a:pPr>
            <a:r>
              <a:rPr lang="fr-FR" sz="1800" b="1" dirty="0">
                <a:solidFill>
                  <a:srgbClr val="595959"/>
                </a:solidFill>
                <a:latin typeface="Garamond" panose="02020404030301010803" pitchFamily="18" charset="0"/>
              </a:rPr>
              <a:t>Contexte de l’affaire :</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Une société mère M cède une filiale F à un acquéreur A.  Dans le cadre de la cession, M verse des bonus à certains de ses cadres et salariés qu’elle refacture à la filiale F</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A la suite d’une vérification de comptabilité de F, l’administration rejette la déductibilité de la charge sur le fondement de l’acte anormal de gestion</a:t>
            </a:r>
          </a:p>
          <a:p>
            <a:pPr marL="800100" lvl="1" indent="-342900">
              <a:lnSpc>
                <a:spcPct val="100000"/>
              </a:lnSpc>
              <a:spcBef>
                <a:spcPts val="0"/>
              </a:spcBef>
              <a:buClr>
                <a:srgbClr val="B03A88"/>
              </a:buClr>
              <a:buSzPct val="60000"/>
              <a:buFont typeface="Arial" panose="020B0604020202020204" pitchFamily="34" charset="0"/>
              <a:buChar char="•"/>
              <a:defRPr/>
            </a:pPr>
            <a:endParaRPr lang="fr-FR" sz="1400" dirty="0">
              <a:solidFill>
                <a:prstClr val="black"/>
              </a:solidFill>
              <a:latin typeface="Garamond" panose="02020404030301010803" pitchFamily="18" charset="0"/>
            </a:endParaRPr>
          </a:p>
          <a:p>
            <a:pPr marL="285750" lvl="1" indent="-285750">
              <a:lnSpc>
                <a:spcPct val="100000"/>
              </a:lnSpc>
              <a:spcBef>
                <a:spcPts val="0"/>
              </a:spcBef>
              <a:buClr>
                <a:srgbClr val="B03A88"/>
              </a:buClr>
              <a:buSzPct val="60000"/>
              <a:buFont typeface="Wingdings" panose="05000000000000000000" pitchFamily="2" charset="2"/>
              <a:buChar char="q"/>
              <a:defRPr/>
            </a:pPr>
            <a:r>
              <a:rPr lang="fr-FR" sz="1800" b="1" dirty="0">
                <a:solidFill>
                  <a:srgbClr val="595959"/>
                </a:solidFill>
                <a:latin typeface="Garamond" panose="02020404030301010803" pitchFamily="18" charset="0"/>
              </a:rPr>
              <a:t>Position de la CAA de Paris (CAA Paris 15-11-2024, n°23PA01877) :</a:t>
            </a: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La Cour rappelle que le caractère normal des charges supportées par les entreprises doit, même si elles appartiennent à un groupe, être apprécié au regard de leur seul intérêt propre et non pas au niveau de l’intérêt du groupe</a:t>
            </a:r>
          </a:p>
          <a:p>
            <a:pPr marL="800100" lvl="1" indent="-342900">
              <a:lnSpc>
                <a:spcPct val="100000"/>
              </a:lnSpc>
              <a:spcBef>
                <a:spcPts val="0"/>
              </a:spcBef>
              <a:buClr>
                <a:srgbClr val="B03A88"/>
              </a:buClr>
              <a:buSzPct val="60000"/>
              <a:buFont typeface="Arial" panose="020B0604020202020204" pitchFamily="34" charset="0"/>
              <a:buChar char="•"/>
              <a:defRPr/>
            </a:pPr>
            <a:endParaRPr lang="fr-FR" sz="1600" dirty="0">
              <a:solidFill>
                <a:prstClr val="black"/>
              </a:solidFill>
              <a:latin typeface="Garamond" panose="02020404030301010803" pitchFamily="18" charset="0"/>
            </a:endParaRPr>
          </a:p>
          <a:p>
            <a:pPr marL="800100" lvl="1" indent="-342900">
              <a:lnSpc>
                <a:spcPct val="100000"/>
              </a:lnSpc>
              <a:spcBef>
                <a:spcPts val="0"/>
              </a:spcBef>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En l’espèce, la société filiale F commet un AAG car elle ne peut démonter un intérêt propre à supporter ces dépenses :</a:t>
            </a: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Les contrats qui avaient été conclus entre M et ses salariés stipulaient que le versement des bonus avait pour objet de faciliter la reprise de la filiale par la société acquéreuse A. C’est donc A qui bénéficie de la contrepartie et non F</a:t>
            </a:r>
          </a:p>
          <a:p>
            <a:pPr marL="1252538" lvl="2" indent="-342900">
              <a:lnSpc>
                <a:spcPct val="100000"/>
              </a:lnSpc>
              <a:spcBef>
                <a:spcPts val="0"/>
              </a:spcBef>
              <a:buClr>
                <a:srgbClr val="B03A88"/>
              </a:buClr>
              <a:buSzPct val="60000"/>
              <a:buFont typeface="Courier New" panose="02070309020205020404" pitchFamily="49" charset="0"/>
              <a:buChar char="o"/>
              <a:defRPr/>
            </a:pPr>
            <a:endParaRPr lang="fr-FR" sz="1300" dirty="0">
              <a:solidFill>
                <a:prstClr val="black"/>
              </a:solidFill>
              <a:latin typeface="Garamond" panose="02020404030301010803" pitchFamily="18" charset="0"/>
            </a:endParaRPr>
          </a:p>
          <a:p>
            <a:pPr marL="1252538" lvl="2" indent="-342900">
              <a:lnSpc>
                <a:spcPct val="100000"/>
              </a:lnSpc>
              <a:spcBef>
                <a:spcPts val="0"/>
              </a:spcBef>
              <a:buClr>
                <a:srgbClr val="B03A88"/>
              </a:buClr>
              <a:buSzPct val="60000"/>
              <a:buFont typeface="Courier New" panose="02070309020205020404" pitchFamily="49" charset="0"/>
              <a:buChar char="o"/>
              <a:defRPr/>
            </a:pPr>
            <a:r>
              <a:rPr lang="fr-FR" sz="1300" dirty="0">
                <a:solidFill>
                  <a:prstClr val="black"/>
                </a:solidFill>
                <a:latin typeface="Garamond" panose="02020404030301010803" pitchFamily="18" charset="0"/>
              </a:rPr>
              <a:t>F soutenait que l’opération de cession lui avait permis de développer son chiffre d’affaires et d’accroître ses résultats. Cependant F n’apportait pas d’éléments permettant d’établir en quoi le versement des bonus avait permis ces développements. En outre les bonus avaient été versés en amont indépendamment de l’évolution des résultats</a:t>
            </a:r>
          </a:p>
          <a:p>
            <a:pPr marL="342900" marR="0" lvl="0" indent="-342900" algn="l" defTabSz="914400" rtl="0" eaLnBrk="1" fontAlgn="auto" latinLnBrk="0" hangingPunct="1">
              <a:lnSpc>
                <a:spcPct val="100000"/>
              </a:lnSpc>
              <a:spcBef>
                <a:spcPts val="0"/>
              </a:spcBef>
              <a:spcAft>
                <a:spcPts val="0"/>
              </a:spcAft>
              <a:buClr>
                <a:srgbClr val="B03A88"/>
              </a:buClr>
              <a:buSzPct val="60000"/>
              <a:buFont typeface="Wingdings" panose="05000000000000000000" pitchFamily="2" charset="2"/>
              <a:buChar char="Ø"/>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ndParaRPr>
          </a:p>
          <a:p>
            <a:pPr marL="800100" lvl="1" indent="-342900">
              <a:lnSpc>
                <a:spcPct val="100000"/>
              </a:lnSpc>
              <a:spcBef>
                <a:spcPts val="0"/>
              </a:spcBef>
              <a:spcAft>
                <a:spcPts val="0"/>
              </a:spcAft>
              <a:buClr>
                <a:srgbClr val="B03A88"/>
              </a:buClr>
              <a:buSzPct val="60000"/>
              <a:buFont typeface="Arial" panose="020B0604020202020204" pitchFamily="34" charset="0"/>
              <a:buChar char="•"/>
              <a:defRPr/>
            </a:pPr>
            <a:r>
              <a:rPr lang="fr-FR" sz="1600" dirty="0">
                <a:solidFill>
                  <a:prstClr val="black"/>
                </a:solidFill>
                <a:latin typeface="Garamond" panose="02020404030301010803" pitchFamily="18" charset="0"/>
              </a:rPr>
              <a:t>Remarque : Le fait que des dépenses, répondant à l’intérêt propre de la société, aient été engagées également dans l’intérêt des actionnaires ne peut faire obstacle, même partiellement, à leur déductibilité (Dépenses de VDD)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lumMod val="50000"/>
                </a:prstClr>
              </a:solidFill>
              <a:effectLst/>
              <a:uLnTx/>
              <a:uFillTx/>
              <a:latin typeface="Garamond" panose="02020404030301010803" pitchFamily="18" charset="0"/>
            </a:endParaRPr>
          </a:p>
        </p:txBody>
      </p:sp>
      <p:sp>
        <p:nvSpPr>
          <p:cNvPr id="12" name="Titre 3">
            <a:extLst>
              <a:ext uri="{FF2B5EF4-FFF2-40B4-BE49-F238E27FC236}">
                <a16:creationId xmlns:a16="http://schemas.microsoft.com/office/drawing/2014/main" id="{B0176EE5-7608-54F6-0D16-0E439FCD8D4C}"/>
              </a:ext>
            </a:extLst>
          </p:cNvPr>
          <p:cNvSpPr>
            <a:spLocks noGrp="1"/>
          </p:cNvSpPr>
          <p:nvPr>
            <p:ph type="title"/>
          </p:nvPr>
        </p:nvSpPr>
        <p:spPr>
          <a:xfrm>
            <a:off x="609600" y="274638"/>
            <a:ext cx="10972800" cy="507787"/>
          </a:xfrm>
        </p:spPr>
        <p:txBody>
          <a:bodyPr/>
          <a:lstStyle/>
          <a:p>
            <a:r>
              <a:rPr lang="fr-FR" dirty="0"/>
              <a:t>La théorie de l’acte anormal de gestion</a:t>
            </a:r>
          </a:p>
        </p:txBody>
      </p:sp>
      <p:sp>
        <p:nvSpPr>
          <p:cNvPr id="13" name="Espace réservé du contenu 4">
            <a:extLst>
              <a:ext uri="{FF2B5EF4-FFF2-40B4-BE49-F238E27FC236}">
                <a16:creationId xmlns:a16="http://schemas.microsoft.com/office/drawing/2014/main" id="{B8C3C92F-A45F-89DA-E08A-5944DDB5D282}"/>
              </a:ext>
            </a:extLst>
          </p:cNvPr>
          <p:cNvSpPr>
            <a:spLocks noGrp="1"/>
          </p:cNvSpPr>
          <p:nvPr>
            <p:ph idx="13"/>
          </p:nvPr>
        </p:nvSpPr>
        <p:spPr>
          <a:xfrm>
            <a:off x="593692" y="779750"/>
            <a:ext cx="10972800" cy="420199"/>
          </a:xfrm>
        </p:spPr>
        <p:txBody>
          <a:bodyPr>
            <a:normAutofit fontScale="92500" lnSpcReduction="20000"/>
          </a:bodyPr>
          <a:lstStyle/>
          <a:p>
            <a:r>
              <a:rPr lang="fr-FR" b="1" dirty="0"/>
              <a:t>L’intérêt du groupe est-il suffisant pour justifier le caractère normal d’un acte ?</a:t>
            </a:r>
            <a:endParaRPr lang="fr-FR" dirty="0"/>
          </a:p>
        </p:txBody>
      </p:sp>
    </p:spTree>
    <p:extLst>
      <p:ext uri="{BB962C8B-B14F-4D97-AF65-F5344CB8AC3E}">
        <p14:creationId xmlns:p14="http://schemas.microsoft.com/office/powerpoint/2010/main" val="85974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0115418-6AC9-74E4-CED5-E79B6ABEF052}"/>
              </a:ext>
            </a:extLst>
          </p:cNvPr>
          <p:cNvSpPr>
            <a:spLocks noGrp="1"/>
          </p:cNvSpPr>
          <p:nvPr>
            <p:ph type="title"/>
          </p:nvPr>
        </p:nvSpPr>
        <p:spPr/>
        <p:txBody>
          <a:bodyPr/>
          <a:lstStyle/>
          <a:p>
            <a:r>
              <a:rPr lang="fr-FR" dirty="0"/>
              <a:t>Partie 2</a:t>
            </a:r>
          </a:p>
        </p:txBody>
      </p:sp>
      <p:sp>
        <p:nvSpPr>
          <p:cNvPr id="4" name="Espace réservé du texte 3">
            <a:extLst>
              <a:ext uri="{FF2B5EF4-FFF2-40B4-BE49-F238E27FC236}">
                <a16:creationId xmlns:a16="http://schemas.microsoft.com/office/drawing/2014/main" id="{1394E517-D332-B37E-423E-10182FA7042F}"/>
              </a:ext>
            </a:extLst>
          </p:cNvPr>
          <p:cNvSpPr>
            <a:spLocks noGrp="1"/>
          </p:cNvSpPr>
          <p:nvPr>
            <p:ph type="body" sz="quarter" idx="13"/>
          </p:nvPr>
        </p:nvSpPr>
        <p:spPr/>
        <p:txBody>
          <a:bodyPr/>
          <a:lstStyle/>
          <a:p>
            <a:r>
              <a:rPr lang="fr-FR" dirty="0"/>
              <a:t>Analyse de la jurisprudence récente</a:t>
            </a:r>
          </a:p>
        </p:txBody>
      </p:sp>
    </p:spTree>
    <p:extLst>
      <p:ext uri="{BB962C8B-B14F-4D97-AF65-F5344CB8AC3E}">
        <p14:creationId xmlns:p14="http://schemas.microsoft.com/office/powerpoint/2010/main" val="19210079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2632</Words>
  <Application>Microsoft Office PowerPoint</Application>
  <PresentationFormat>Grand écran</PresentationFormat>
  <Paragraphs>249</Paragraphs>
  <Slides>15</Slides>
  <Notes>14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Calibri</vt:lpstr>
      <vt:lpstr>Roboto Slab</vt:lpstr>
      <vt:lpstr>Fira Sans</vt:lpstr>
      <vt:lpstr>Courier New</vt:lpstr>
      <vt:lpstr>Open Sans SemiBold</vt:lpstr>
      <vt:lpstr>Wingdings</vt:lpstr>
      <vt:lpstr>Calibri Light</vt:lpstr>
      <vt:lpstr>Open Sans</vt:lpstr>
      <vt:lpstr>Arial</vt:lpstr>
      <vt:lpstr>Garamond</vt:lpstr>
      <vt:lpstr>Thème Office</vt:lpstr>
      <vt:lpstr>Réunion trimestrielle      du 5 mars 2025  Acte anormal de gestion</vt:lpstr>
      <vt:lpstr>Sommaire </vt:lpstr>
      <vt:lpstr>Partie 1</vt:lpstr>
      <vt:lpstr>La théorie de l’acte anormal de gestion</vt:lpstr>
      <vt:lpstr>La théorie de l’acte anormal de gestion</vt:lpstr>
      <vt:lpstr>La théorie de l’acte anormal de gestion</vt:lpstr>
      <vt:lpstr>La théorie de l’acte anormal de gestion</vt:lpstr>
      <vt:lpstr>La théorie de l’acte anormal de gestion</vt:lpstr>
      <vt:lpstr>Partie 2</vt:lpstr>
      <vt:lpstr>Management fees</vt:lpstr>
      <vt:lpstr>Management fees</vt:lpstr>
      <vt:lpstr>Management fees</vt:lpstr>
      <vt:lpstr>Cession d’actifs</vt:lpstr>
      <vt:lpstr>Cession d’actifs</vt:lpstr>
      <vt:lpstr>Cession d’actifs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Denis VAN STRIEN</cp:lastModifiedBy>
  <cp:revision>437</cp:revision>
  <cp:lastPrinted>2025-02-18T14:52:37Z</cp:lastPrinted>
  <dcterms:created xsi:type="dcterms:W3CDTF">2021-03-26T14:49:08Z</dcterms:created>
  <dcterms:modified xsi:type="dcterms:W3CDTF">2025-03-05T09:58:31Z</dcterms:modified>
</cp:coreProperties>
</file>