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309" r:id="rId4"/>
    <p:sldId id="310" r:id="rId5"/>
    <p:sldId id="311" r:id="rId6"/>
    <p:sldId id="312" r:id="rId7"/>
    <p:sldId id="313" r:id="rId8"/>
    <p:sldId id="314" r:id="rId9"/>
    <p:sldId id="315" r:id="rId10"/>
    <p:sldId id="316" r:id="rId11"/>
    <p:sldId id="317" r:id="rId12"/>
    <p:sldId id="318" r:id="rId13"/>
    <p:sldId id="319" r:id="rId14"/>
    <p:sldId id="320" r:id="rId15"/>
    <p:sldId id="339"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27C287E8-92AE-4C4D-A9BD-A762D0ED6F82}">
          <p14:sldIdLst>
            <p14:sldId id="256"/>
            <p14:sldId id="257"/>
            <p14:sldId id="309"/>
            <p14:sldId id="310"/>
            <p14:sldId id="311"/>
            <p14:sldId id="312"/>
            <p14:sldId id="313"/>
            <p14:sldId id="314"/>
            <p14:sldId id="315"/>
            <p14:sldId id="316"/>
            <p14:sldId id="317"/>
            <p14:sldId id="318"/>
            <p14:sldId id="319"/>
            <p14:sldId id="320"/>
            <p14:sldId id="339"/>
            <p14:sldId id="321"/>
            <p14:sldId id="322"/>
            <p14:sldId id="323"/>
            <p14:sldId id="324"/>
            <p14:sldId id="325"/>
            <p14:sldId id="326"/>
            <p14:sldId id="327"/>
            <p14:sldId id="328"/>
            <p14:sldId id="329"/>
            <p14:sldId id="330"/>
            <p14:sldId id="331"/>
            <p14:sldId id="332"/>
            <p14:sldId id="333"/>
            <p14:sldId id="334"/>
            <p14:sldId id="335"/>
            <p14:sldId id="336"/>
            <p14:sldId id="337"/>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D8D16DA7-EECA-4A09-8B25-D503209F4995}" type="datetimeFigureOut">
              <a:rPr lang="fr-FR" smtClean="0"/>
              <a:t>13/05/2019</a:t>
            </a:fld>
            <a:endParaRPr lang="fr-FR"/>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20341671-0C6A-471C-AEFE-C21056ADD2AD}" type="slidenum">
              <a:rPr lang="fr-FR" smtClean="0"/>
              <a:t>‹N°›</a:t>
            </a:fld>
            <a:endParaRPr lang="fr-FR"/>
          </a:p>
        </p:txBody>
      </p:sp>
    </p:spTree>
    <p:extLst>
      <p:ext uri="{BB962C8B-B14F-4D97-AF65-F5344CB8AC3E}">
        <p14:creationId xmlns:p14="http://schemas.microsoft.com/office/powerpoint/2010/main" val="2637798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EC6AA2A-6DBE-4EEF-8274-A6B117859028}" type="datetimeFigureOut">
              <a:rPr lang="fr-FR" smtClean="0"/>
              <a:t>13/05/2019</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AEC67AE-27F4-4918-8ADB-12D88CDAF888}" type="slidenum">
              <a:rPr lang="fr-FR" smtClean="0"/>
              <a:t>‹N°›</a:t>
            </a:fld>
            <a:endParaRPr lang="fr-FR"/>
          </a:p>
        </p:txBody>
      </p:sp>
    </p:spTree>
    <p:extLst>
      <p:ext uri="{BB962C8B-B14F-4D97-AF65-F5344CB8AC3E}">
        <p14:creationId xmlns:p14="http://schemas.microsoft.com/office/powerpoint/2010/main" val="4183629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smtClean="0"/>
              <a:t>Commission Evaluation du 16 mai 2019</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0ED9201-6AC6-4B92-B655-EA705250172F}" type="datetime1">
              <a:rPr lang="en-US" smtClean="0"/>
              <a:t>5/13/2019</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25400">
              <a:lnSpc>
                <a:spcPct val="100000"/>
              </a:lnSpc>
            </a:pPr>
            <a:fld id="{81D60167-4931-47E6-BA6A-407CBD079E47}" type="slidenum">
              <a:rPr spc="-10" dirty="0"/>
              <a:t>‹N°›</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E7E7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7E7E7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smtClean="0"/>
              <a:t>Commission Evaluation du 16 mai 2019</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0E20384-33D7-4384-A80F-0ECE066A7434}" type="datetime1">
              <a:rPr lang="en-US" smtClean="0"/>
              <a:t>5/13/2019</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25400">
              <a:lnSpc>
                <a:spcPct val="100000"/>
              </a:lnSpc>
            </a:pPr>
            <a:fld id="{81D60167-4931-47E6-BA6A-407CBD079E47}" type="slidenum">
              <a:rPr spc="-10" dirty="0"/>
              <a:t>‹N°›</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E7E7E"/>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smtClean="0"/>
              <a:t>Commission Evaluation du 16 mai 2019</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DB81F32-6BC8-4CC8-8325-E81262549766}" type="datetime1">
              <a:rPr lang="en-US" smtClean="0"/>
              <a:t>5/13/2019</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25400">
              <a:lnSpc>
                <a:spcPct val="100000"/>
              </a:lnSpc>
            </a:pPr>
            <a:fld id="{81D60167-4931-47E6-BA6A-407CBD079E47}" type="slidenum">
              <a:rPr spc="-10" dirty="0"/>
              <a:t>‹N°›</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E7E7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FR" smtClean="0"/>
              <a:t>Commission Evaluation du 16 mai 2019</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8622E32-79FD-4712-BBC0-CA08938AC2E6}" type="datetime1">
              <a:rPr lang="en-US" smtClean="0"/>
              <a:t>5/13/2019</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25400">
              <a:lnSpc>
                <a:spcPct val="100000"/>
              </a:lnSpc>
            </a:pPr>
            <a:fld id="{81D60167-4931-47E6-BA6A-407CBD079E47}" type="slidenum">
              <a:rPr spc="-10" dirty="0"/>
              <a:t>‹N°›</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smtClean="0"/>
              <a:t>Commission Evaluation du 16 mai 2019</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5E9CD36-8CEE-4F0D-B92C-69A1CA920BF2}" type="datetime1">
              <a:rPr lang="en-US" smtClean="0"/>
              <a:t>5/13/2019</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25400">
              <a:lnSpc>
                <a:spcPct val="100000"/>
              </a:lnSpc>
            </a:pPr>
            <a:fld id="{81D60167-4931-47E6-BA6A-407CBD079E47}" type="slidenum">
              <a:rPr spc="-10" dirty="0"/>
              <a:t>‹N°›</a:t>
            </a:fld>
            <a:endParaRPr spc="-1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688340" y="860493"/>
            <a:ext cx="7767319" cy="800735"/>
          </a:xfrm>
          <a:prstGeom prst="rect">
            <a:avLst/>
          </a:prstGeom>
        </p:spPr>
        <p:txBody>
          <a:bodyPr wrap="square" lIns="0" tIns="0" rIns="0" bIns="0">
            <a:spAutoFit/>
          </a:bodyPr>
          <a:lstStyle>
            <a:lvl1pPr>
              <a:defRPr sz="2400" b="0" i="0">
                <a:solidFill>
                  <a:srgbClr val="7E7E7E"/>
                </a:solidFill>
                <a:latin typeface="Calibri"/>
                <a:cs typeface="Calibri"/>
              </a:defRPr>
            </a:lvl1pPr>
          </a:lstStyle>
          <a:p>
            <a:endParaRPr/>
          </a:p>
        </p:txBody>
      </p:sp>
      <p:sp>
        <p:nvSpPr>
          <p:cNvPr id="3" name="Holder 3"/>
          <p:cNvSpPr>
            <a:spLocks noGrp="1"/>
          </p:cNvSpPr>
          <p:nvPr>
            <p:ph type="body" idx="1"/>
          </p:nvPr>
        </p:nvSpPr>
        <p:spPr>
          <a:xfrm>
            <a:off x="653414" y="2153597"/>
            <a:ext cx="7837170" cy="3033395"/>
          </a:xfrm>
          <a:prstGeom prst="rect">
            <a:avLst/>
          </a:prstGeom>
        </p:spPr>
        <p:txBody>
          <a:bodyPr wrap="square" lIns="0" tIns="0" rIns="0" bIns="0">
            <a:spAutoFit/>
          </a:bodyPr>
          <a:lstStyle>
            <a:lvl1pPr>
              <a:defRPr sz="2400" b="0" i="0">
                <a:solidFill>
                  <a:srgbClr val="7E7E7E"/>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r>
              <a:rPr lang="fr-FR" smtClean="0"/>
              <a:t>Commission Evaluation du 16 mai 2019</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F3783F65-A11B-47A2-8518-16430B4005F4}" type="datetime1">
              <a:rPr lang="en-US" smtClean="0"/>
              <a:t>5/13/2019</a:t>
            </a:fld>
            <a:endParaRPr lang="en-US"/>
          </a:p>
        </p:txBody>
      </p:sp>
      <p:sp>
        <p:nvSpPr>
          <p:cNvPr id="6" name="Holder 6"/>
          <p:cNvSpPr>
            <a:spLocks noGrp="1"/>
          </p:cNvSpPr>
          <p:nvPr>
            <p:ph type="sldNum" sz="quarter" idx="7"/>
          </p:nvPr>
        </p:nvSpPr>
        <p:spPr>
          <a:xfrm>
            <a:off x="6620129" y="6432753"/>
            <a:ext cx="282575" cy="254000"/>
          </a:xfrm>
          <a:prstGeom prst="rect">
            <a:avLst/>
          </a:prstGeom>
        </p:spPr>
        <p:txBody>
          <a:bodyPr wrap="square" lIns="0" tIns="0" rIns="0" bIns="0">
            <a:spAutoFit/>
          </a:bodyPr>
          <a:lstStyle>
            <a:lvl1pPr>
              <a:defRPr sz="1800" b="0" i="0">
                <a:solidFill>
                  <a:schemeClr val="bg1"/>
                </a:solidFill>
                <a:latin typeface="Calibri"/>
                <a:cs typeface="Calibri"/>
              </a:defRPr>
            </a:lvl1pPr>
          </a:lstStyle>
          <a:p>
            <a:pPr marL="25400">
              <a:lnSpc>
                <a:spcPct val="100000"/>
              </a:lnSpc>
            </a:pPr>
            <a:fld id="{81D60167-4931-47E6-BA6A-407CBD079E47}" type="slidenum">
              <a:rPr spc="-10" dirty="0"/>
              <a:t>‹N°›</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57200" y="2315874"/>
            <a:ext cx="7833995" cy="2780248"/>
          </a:xfrm>
          <a:prstGeom prst="rect">
            <a:avLst/>
          </a:prstGeom>
        </p:spPr>
        <p:txBody>
          <a:bodyPr vert="horz" wrap="square" lIns="0" tIns="0" rIns="0" bIns="0" rtlCol="0">
            <a:spAutoFit/>
          </a:bodyPr>
          <a:lstStyle/>
          <a:p>
            <a:pPr marL="1367155" marR="610235" algn="ctr">
              <a:lnSpc>
                <a:spcPct val="100000"/>
              </a:lnSpc>
            </a:pPr>
            <a:endParaRPr lang="fr-FR" sz="3600" spc="-30" dirty="0" smtClean="0">
              <a:solidFill>
                <a:srgbClr val="17375E"/>
              </a:solidFill>
              <a:latin typeface="Calibri"/>
              <a:cs typeface="Calibri"/>
            </a:endParaRPr>
          </a:p>
          <a:p>
            <a:pPr marL="1367155" marR="610235" algn="ctr">
              <a:lnSpc>
                <a:spcPct val="100000"/>
              </a:lnSpc>
            </a:pPr>
            <a:r>
              <a:rPr lang="fr-FR" sz="3600" spc="-30" dirty="0" smtClean="0">
                <a:solidFill>
                  <a:srgbClr val="17375E"/>
                </a:solidFill>
                <a:latin typeface="Calibri"/>
                <a:cs typeface="Calibri"/>
              </a:rPr>
              <a:t>L’ARBITRAGE, LE TIERS ESTIMATEUR ET LES CESSIONS DE DROITS SOCIAUX</a:t>
            </a:r>
            <a:endParaRPr sz="2650" dirty="0">
              <a:latin typeface="Calibri"/>
              <a:cs typeface="Calibri"/>
            </a:endParaRPr>
          </a:p>
          <a:p>
            <a:pPr marL="12700">
              <a:lnSpc>
                <a:spcPct val="100000"/>
              </a:lnSpc>
              <a:spcBef>
                <a:spcPts val="1995"/>
              </a:spcBef>
            </a:pPr>
            <a:endParaRPr sz="2000" dirty="0">
              <a:latin typeface="Calibri"/>
              <a:cs typeface="Calibri"/>
            </a:endParaRPr>
          </a:p>
        </p:txBody>
      </p:sp>
      <p:sp>
        <p:nvSpPr>
          <p:cNvPr id="4" name="object 4"/>
          <p:cNvSpPr txBox="1"/>
          <p:nvPr/>
        </p:nvSpPr>
        <p:spPr>
          <a:xfrm>
            <a:off x="329590" y="250952"/>
            <a:ext cx="2957830" cy="400622"/>
          </a:xfrm>
          <a:prstGeom prst="rect">
            <a:avLst/>
          </a:prstGeom>
        </p:spPr>
        <p:txBody>
          <a:bodyPr vert="horz" wrap="square" lIns="0" tIns="0" rIns="0" bIns="0" rtlCol="0">
            <a:spAutoFit/>
          </a:bodyPr>
          <a:lstStyle/>
          <a:p>
            <a:pPr marL="12700" algn="just">
              <a:lnSpc>
                <a:spcPct val="100000"/>
              </a:lnSpc>
            </a:pPr>
            <a:r>
              <a:rPr sz="1200" b="1" dirty="0">
                <a:solidFill>
                  <a:srgbClr val="375F92"/>
                </a:solidFill>
                <a:latin typeface="Calibri"/>
                <a:cs typeface="Calibri"/>
              </a:rPr>
              <a:t>T</a:t>
            </a:r>
            <a:r>
              <a:rPr sz="1200" b="1" spc="-5" dirty="0">
                <a:solidFill>
                  <a:srgbClr val="375F92"/>
                </a:solidFill>
                <a:latin typeface="Calibri"/>
                <a:cs typeface="Calibri"/>
              </a:rPr>
              <a:t>hie</a:t>
            </a:r>
            <a:r>
              <a:rPr sz="1200" b="1" dirty="0">
                <a:solidFill>
                  <a:srgbClr val="375F92"/>
                </a:solidFill>
                <a:latin typeface="Calibri"/>
                <a:cs typeface="Calibri"/>
              </a:rPr>
              <a:t>rr</a:t>
            </a:r>
            <a:r>
              <a:rPr sz="1200" b="1" spc="-10" dirty="0">
                <a:solidFill>
                  <a:srgbClr val="375F92"/>
                </a:solidFill>
                <a:latin typeface="Calibri"/>
                <a:cs typeface="Calibri"/>
              </a:rPr>
              <a:t>y</a:t>
            </a:r>
            <a:r>
              <a:rPr sz="1200" b="1" spc="-15" dirty="0">
                <a:solidFill>
                  <a:srgbClr val="375F92"/>
                </a:solidFill>
                <a:latin typeface="Calibri"/>
                <a:cs typeface="Calibri"/>
              </a:rPr>
              <a:t> </a:t>
            </a:r>
            <a:r>
              <a:rPr sz="1200" b="1" spc="-30" dirty="0">
                <a:solidFill>
                  <a:srgbClr val="375F92"/>
                </a:solidFill>
                <a:latin typeface="Calibri"/>
                <a:cs typeface="Calibri"/>
              </a:rPr>
              <a:t>S</a:t>
            </a:r>
            <a:r>
              <a:rPr sz="1200" b="1" spc="-10" dirty="0">
                <a:solidFill>
                  <a:srgbClr val="375F92"/>
                </a:solidFill>
                <a:latin typeface="Calibri"/>
                <a:cs typeface="Calibri"/>
              </a:rPr>
              <a:t>AIN</a:t>
            </a:r>
            <a:r>
              <a:rPr sz="1200" b="1" spc="0" dirty="0">
                <a:solidFill>
                  <a:srgbClr val="375F92"/>
                </a:solidFill>
                <a:latin typeface="Calibri"/>
                <a:cs typeface="Calibri"/>
              </a:rPr>
              <a:t>T</a:t>
            </a:r>
            <a:r>
              <a:rPr sz="1200" b="1" dirty="0">
                <a:solidFill>
                  <a:srgbClr val="375F92"/>
                </a:solidFill>
                <a:latin typeface="Calibri"/>
                <a:cs typeface="Calibri"/>
              </a:rPr>
              <a:t>-</a:t>
            </a:r>
            <a:r>
              <a:rPr sz="1200" b="1" spc="-10" dirty="0">
                <a:solidFill>
                  <a:srgbClr val="375F92"/>
                </a:solidFill>
                <a:latin typeface="Calibri"/>
                <a:cs typeface="Calibri"/>
              </a:rPr>
              <a:t>BONNE</a:t>
            </a:r>
            <a:r>
              <a:rPr sz="1200" b="1" dirty="0">
                <a:solidFill>
                  <a:srgbClr val="375F92"/>
                </a:solidFill>
                <a:latin typeface="Calibri"/>
                <a:cs typeface="Calibri"/>
              </a:rPr>
              <a:t>T</a:t>
            </a:r>
            <a:endParaRPr sz="1200" dirty="0">
              <a:latin typeface="Calibri"/>
              <a:cs typeface="Calibri"/>
            </a:endParaRPr>
          </a:p>
          <a:p>
            <a:pPr marL="12700" marR="5080" algn="just">
              <a:lnSpc>
                <a:spcPct val="110100"/>
              </a:lnSpc>
              <a:spcBef>
                <a:spcPts val="140"/>
              </a:spcBef>
            </a:pPr>
            <a:r>
              <a:rPr sz="1200" dirty="0" smtClean="0">
                <a:solidFill>
                  <a:srgbClr val="375F92"/>
                </a:solidFill>
                <a:latin typeface="Calibri"/>
                <a:cs typeface="Calibri"/>
              </a:rPr>
              <a:t>Expert</a:t>
            </a:r>
            <a:r>
              <a:rPr sz="1200" spc="-15" dirty="0" smtClean="0">
                <a:solidFill>
                  <a:srgbClr val="375F92"/>
                </a:solidFill>
                <a:latin typeface="Calibri"/>
                <a:cs typeface="Calibri"/>
              </a:rPr>
              <a:t> </a:t>
            </a:r>
            <a:r>
              <a:rPr lang="fr-FR" sz="1200" spc="-15" dirty="0" smtClean="0">
                <a:solidFill>
                  <a:srgbClr val="375F92"/>
                </a:solidFill>
                <a:latin typeface="Calibri"/>
                <a:cs typeface="Calibri"/>
              </a:rPr>
              <a:t>près la Cour d’appel de </a:t>
            </a:r>
            <a:r>
              <a:rPr sz="1200" spc="-25" dirty="0" smtClean="0">
                <a:solidFill>
                  <a:srgbClr val="375F92"/>
                </a:solidFill>
                <a:latin typeface="Calibri"/>
                <a:cs typeface="Calibri"/>
              </a:rPr>
              <a:t>P</a:t>
            </a:r>
            <a:r>
              <a:rPr sz="1200" dirty="0" smtClean="0">
                <a:solidFill>
                  <a:srgbClr val="375F92"/>
                </a:solidFill>
                <a:latin typeface="Calibri"/>
                <a:cs typeface="Calibri"/>
              </a:rPr>
              <a:t>aris </a:t>
            </a:r>
            <a:endParaRPr sz="1200" dirty="0">
              <a:latin typeface="Calibri"/>
              <a:cs typeface="Calibri"/>
            </a:endParaRPr>
          </a:p>
        </p:txBody>
      </p:sp>
      <p:sp>
        <p:nvSpPr>
          <p:cNvPr id="5" name="object 5"/>
          <p:cNvSpPr txBox="1"/>
          <p:nvPr/>
        </p:nvSpPr>
        <p:spPr>
          <a:xfrm>
            <a:off x="5973571" y="322325"/>
            <a:ext cx="2917825" cy="206851"/>
          </a:xfrm>
          <a:prstGeom prst="rect">
            <a:avLst/>
          </a:prstGeom>
        </p:spPr>
        <p:txBody>
          <a:bodyPr vert="horz" wrap="square" lIns="0" tIns="0" rIns="0" bIns="0" rtlCol="0">
            <a:spAutoFit/>
          </a:bodyPr>
          <a:lstStyle/>
          <a:p>
            <a:pPr marL="12700" marR="5080" indent="1743710" algn="r">
              <a:lnSpc>
                <a:spcPct val="120100"/>
              </a:lnSpc>
            </a:pPr>
            <a:endParaRPr sz="1200" dirty="0">
              <a:latin typeface="Calibri"/>
              <a:cs typeface="Calibri"/>
            </a:endParaRPr>
          </a:p>
        </p:txBody>
      </p:sp>
      <p:sp>
        <p:nvSpPr>
          <p:cNvPr id="8" name="Espace réservé du numéro de diapositive 7"/>
          <p:cNvSpPr>
            <a:spLocks noGrp="1"/>
          </p:cNvSpPr>
          <p:nvPr>
            <p:ph type="sldNum" sz="quarter" idx="7"/>
          </p:nvPr>
        </p:nvSpPr>
        <p:spPr/>
        <p:txBody>
          <a:bodyPr/>
          <a:lstStyle/>
          <a:p>
            <a:pPr marL="25400">
              <a:lnSpc>
                <a:spcPct val="100000"/>
              </a:lnSpc>
            </a:pPr>
            <a:fld id="{81D60167-4931-47E6-BA6A-407CBD079E47}" type="slidenum">
              <a:rPr lang="fr-FR" spc="-10" smtClean="0"/>
              <a:t>1</a:t>
            </a:fld>
            <a:endParaRPr lang="fr-FR" spc="-10" dirty="0"/>
          </a:p>
        </p:txBody>
      </p:sp>
      <p:sp>
        <p:nvSpPr>
          <p:cNvPr id="7" name="Espace réservé du pied de page 6"/>
          <p:cNvSpPr>
            <a:spLocks noGrp="1"/>
          </p:cNvSpPr>
          <p:nvPr>
            <p:ph type="ftr" sz="quarter" idx="5"/>
          </p:nvPr>
        </p:nvSpPr>
        <p:spPr>
          <a:xfrm>
            <a:off x="345465" y="6296799"/>
            <a:ext cx="4378935" cy="184666"/>
          </a:xfrm>
        </p:spPr>
        <p:txBody>
          <a:bodyPr/>
          <a:lstStyle/>
          <a:p>
            <a:r>
              <a:rPr lang="fr-FR" sz="1200" dirty="0" smtClean="0">
                <a:solidFill>
                  <a:schemeClr val="bg1"/>
                </a:solidFill>
              </a:rPr>
              <a:t>Th. SAINT-BONNET - Commission </a:t>
            </a:r>
            <a:r>
              <a:rPr lang="fr-FR" sz="1200" dirty="0">
                <a:solidFill>
                  <a:schemeClr val="bg1"/>
                </a:solidFill>
              </a:rPr>
              <a:t>Evaluation du 16 mai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10</a:t>
            </a:fld>
            <a:endParaRPr spc="-10" dirty="0"/>
          </a:p>
        </p:txBody>
      </p:sp>
      <p:sp>
        <p:nvSpPr>
          <p:cNvPr id="5" name="object 5"/>
          <p:cNvSpPr txBox="1">
            <a:spLocks noGrp="1"/>
          </p:cNvSpPr>
          <p:nvPr>
            <p:ph type="body" idx="1"/>
          </p:nvPr>
        </p:nvSpPr>
        <p:spPr>
          <a:xfrm>
            <a:off x="653415" y="457200"/>
            <a:ext cx="7837170" cy="5355312"/>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800" b="1" spc="-20" dirty="0" smtClean="0"/>
              <a:t>3.		Portée de l’évaluation effectuée par le tiers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3.1.	Force obligatoire de l’évaluation qui s’impose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Aux parties, mais la décision n’a pas force exécutoire,</a:t>
            </a:r>
          </a:p>
          <a:p>
            <a:pPr marL="12700">
              <a:lnSpc>
                <a:spcPct val="100000"/>
              </a:lnSpc>
              <a:buClr>
                <a:srgbClr val="7E7E7E"/>
              </a:buClr>
              <a:tabLst>
                <a:tab pos="356235" algn="l"/>
              </a:tabLst>
            </a:pPr>
            <a:r>
              <a:rPr lang="fr-FR" sz="2000" spc="-20" dirty="0"/>
              <a:t>	</a:t>
            </a:r>
            <a:r>
              <a:rPr lang="fr-FR" sz="2000" spc="-20" dirty="0" smtClean="0"/>
              <a:t>	. Aux Juges,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sans recours </a:t>
            </a:r>
            <a:r>
              <a:rPr lang="fr-FR" sz="2000" spc="-20" dirty="0" smtClean="0"/>
              <a:t>possible.</a:t>
            </a: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3.2.	Exceptions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L’erreur grossière,</a:t>
            </a:r>
          </a:p>
          <a:p>
            <a:pPr marL="12700">
              <a:lnSpc>
                <a:spcPct val="100000"/>
              </a:lnSpc>
              <a:buClr>
                <a:srgbClr val="7E7E7E"/>
              </a:buClr>
              <a:tabLst>
                <a:tab pos="356235" algn="l"/>
              </a:tabLst>
            </a:pPr>
            <a:r>
              <a:rPr lang="fr-FR" sz="2000" spc="-20" dirty="0"/>
              <a:t>	</a:t>
            </a:r>
            <a:r>
              <a:rPr lang="fr-FR" sz="2000" spc="-20" dirty="0" smtClean="0"/>
              <a:t>	. Le dépassement du mandat (retenir une méthode exclue par 			  exemple).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sym typeface="Wingdings"/>
            </a:endParaRPr>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84000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11</a:t>
            </a:fld>
            <a:endParaRPr spc="-10" dirty="0"/>
          </a:p>
        </p:txBody>
      </p:sp>
      <p:sp>
        <p:nvSpPr>
          <p:cNvPr id="5" name="object 5"/>
          <p:cNvSpPr txBox="1">
            <a:spLocks noGrp="1"/>
          </p:cNvSpPr>
          <p:nvPr>
            <p:ph type="body" idx="1"/>
          </p:nvPr>
        </p:nvSpPr>
        <p:spPr>
          <a:xfrm>
            <a:off x="653415" y="457200"/>
            <a:ext cx="7837170" cy="6278642"/>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800" b="1" spc="-20" dirty="0"/>
              <a:t>4</a:t>
            </a:r>
            <a:r>
              <a:rPr lang="fr-FR" sz="2800" b="1" spc="-20" dirty="0" smtClean="0"/>
              <a:t>.		L’arbitrage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4.0.	L’arbitrage est très souvent pratiqué  (depuis 1560, Edit de Michel </a:t>
            </a:r>
          </a:p>
          <a:p>
            <a:pPr marL="12700">
              <a:lnSpc>
                <a:spcPct val="100000"/>
              </a:lnSpc>
              <a:buClr>
                <a:srgbClr val="7E7E7E"/>
              </a:buClr>
              <a:tabLst>
                <a:tab pos="356235" algn="l"/>
              </a:tabLst>
            </a:pPr>
            <a:r>
              <a:rPr lang="fr-FR" sz="2000" spc="-20" dirty="0"/>
              <a:t>	</a:t>
            </a:r>
            <a:r>
              <a:rPr lang="fr-FR" sz="2000" spc="-20" dirty="0" smtClean="0"/>
              <a:t>	de L’</a:t>
            </a:r>
            <a:r>
              <a:rPr lang="fr-FR" sz="2000" spc="-20" dirty="0" err="1" smtClean="0"/>
              <a:t>Hospital</a:t>
            </a:r>
            <a:r>
              <a:rPr lang="fr-FR" sz="2000" spc="-20" dirty="0" smtClean="0"/>
              <a:t>) en matière de cessions de droits sociaux car c’est un </a:t>
            </a:r>
          </a:p>
          <a:p>
            <a:pPr marL="12700">
              <a:lnSpc>
                <a:spcPct val="100000"/>
              </a:lnSpc>
              <a:buClr>
                <a:srgbClr val="7E7E7E"/>
              </a:buClr>
              <a:tabLst>
                <a:tab pos="356235" algn="l"/>
              </a:tabLst>
            </a:pPr>
            <a:r>
              <a:rPr lang="fr-FR" sz="2000" spc="-20" dirty="0"/>
              <a:t>	</a:t>
            </a:r>
            <a:r>
              <a:rPr lang="fr-FR" sz="2000" spc="-20" dirty="0" smtClean="0"/>
              <a:t>	mode usuel de résolution des conflits entre associés ou associés et </a:t>
            </a:r>
          </a:p>
          <a:p>
            <a:pPr marL="12700">
              <a:lnSpc>
                <a:spcPct val="100000"/>
              </a:lnSpc>
              <a:buClr>
                <a:srgbClr val="7E7E7E"/>
              </a:buClr>
              <a:tabLst>
                <a:tab pos="356235" algn="l"/>
              </a:tabLst>
            </a:pPr>
            <a:r>
              <a:rPr lang="fr-FR" sz="2000" spc="-20" dirty="0"/>
              <a:t>	</a:t>
            </a:r>
            <a:r>
              <a:rPr lang="fr-FR" sz="2000" spc="-20" dirty="0" smtClean="0"/>
              <a:t>	sociétés. Il présente plusieurs avantages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Confidentialité,</a:t>
            </a:r>
          </a:p>
          <a:p>
            <a:pPr marL="12700">
              <a:lnSpc>
                <a:spcPct val="100000"/>
              </a:lnSpc>
              <a:buClr>
                <a:srgbClr val="7E7E7E"/>
              </a:buClr>
              <a:tabLst>
                <a:tab pos="356235" algn="l"/>
              </a:tabLst>
            </a:pPr>
            <a:r>
              <a:rPr lang="fr-FR" sz="2000" spc="-20" dirty="0"/>
              <a:t>	</a:t>
            </a:r>
            <a:r>
              <a:rPr lang="fr-FR" sz="2000" spc="-20" dirty="0" smtClean="0"/>
              <a:t>	. Rapidité, souplesse,</a:t>
            </a:r>
          </a:p>
          <a:p>
            <a:pPr marL="12700">
              <a:lnSpc>
                <a:spcPct val="100000"/>
              </a:lnSpc>
              <a:buClr>
                <a:srgbClr val="7E7E7E"/>
              </a:buClr>
              <a:tabLst>
                <a:tab pos="356235" algn="l"/>
              </a:tabLst>
            </a:pPr>
            <a:r>
              <a:rPr lang="fr-FR" sz="2000" spc="-20" dirty="0"/>
              <a:t>	</a:t>
            </a:r>
            <a:r>
              <a:rPr lang="fr-FR" sz="2000" spc="-20" dirty="0" smtClean="0"/>
              <a:t>	. Choix des juges,</a:t>
            </a:r>
          </a:p>
          <a:p>
            <a:pPr marL="12700">
              <a:lnSpc>
                <a:spcPct val="100000"/>
              </a:lnSpc>
              <a:buClr>
                <a:srgbClr val="7E7E7E"/>
              </a:buClr>
              <a:tabLst>
                <a:tab pos="356235" algn="l"/>
              </a:tabLst>
            </a:pPr>
            <a:r>
              <a:rPr lang="fr-FR" sz="2000" spc="-20" dirty="0"/>
              <a:t>	</a:t>
            </a:r>
            <a:r>
              <a:rPr lang="fr-FR" sz="2000" spc="-20" dirty="0" smtClean="0"/>
              <a:t>	. Possibilité d’une justice plus </a:t>
            </a:r>
            <a:r>
              <a:rPr lang="fr-FR" sz="2000" i="1" spc="-20" dirty="0" smtClean="0"/>
              <a:t>« juste »</a:t>
            </a:r>
            <a:r>
              <a:rPr lang="fr-FR" sz="2000" spc="-20" dirty="0" smtClean="0"/>
              <a:t> (équité),</a:t>
            </a:r>
          </a:p>
          <a:p>
            <a:pPr marL="12700">
              <a:lnSpc>
                <a:spcPct val="100000"/>
              </a:lnSpc>
              <a:buClr>
                <a:srgbClr val="7E7E7E"/>
              </a:buClr>
              <a:tabLst>
                <a:tab pos="356235" algn="l"/>
              </a:tabLst>
            </a:pPr>
            <a:r>
              <a:rPr lang="fr-FR" sz="2000" spc="-20" dirty="0"/>
              <a:t>	</a:t>
            </a:r>
            <a:r>
              <a:rPr lang="fr-FR" sz="2000" spc="-20" dirty="0" smtClean="0"/>
              <a:t>	. Prise en compte d’aspects techniques par des spécialistes.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4.1.	Principes généraux</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4.1.1.	Distinction médiation/conciliation/arbitrage</a:t>
            </a:r>
          </a:p>
          <a:p>
            <a:pPr marL="12700">
              <a:lnSpc>
                <a:spcPct val="100000"/>
              </a:lnSpc>
              <a:buClr>
                <a:srgbClr val="7E7E7E"/>
              </a:buClr>
              <a:tabLst>
                <a:tab pos="356235" algn="l"/>
              </a:tabLst>
            </a:pPr>
            <a:r>
              <a:rPr lang="fr-FR" sz="2000" spc="-20" dirty="0" smtClean="0"/>
              <a:t>4.1.2.	Distinction arbitrage/expertise(s) de prix</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sym typeface="Wingdings"/>
            </a:endParaRPr>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59588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18710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12</a:t>
            </a:fld>
            <a:endParaRPr spc="-10" dirty="0"/>
          </a:p>
        </p:txBody>
      </p:sp>
      <p:sp>
        <p:nvSpPr>
          <p:cNvPr id="5" name="object 5"/>
          <p:cNvSpPr txBox="1">
            <a:spLocks noGrp="1"/>
          </p:cNvSpPr>
          <p:nvPr>
            <p:ph type="body" idx="1"/>
          </p:nvPr>
        </p:nvSpPr>
        <p:spPr>
          <a:xfrm>
            <a:off x="653415" y="457200"/>
            <a:ext cx="7837170" cy="5847755"/>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000" spc="-20" dirty="0" smtClean="0"/>
              <a:t>4.1.3.	Validité</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Interdit sauf autorisation légale par l’article 2061,</a:t>
            </a:r>
          </a:p>
          <a:p>
            <a:pPr marL="12700">
              <a:lnSpc>
                <a:spcPct val="100000"/>
              </a:lnSpc>
              <a:buClr>
                <a:srgbClr val="7E7E7E"/>
              </a:buClr>
              <a:tabLst>
                <a:tab pos="356235" algn="l"/>
              </a:tabLst>
            </a:pPr>
            <a:r>
              <a:rPr lang="fr-FR" sz="2000" spc="-20" dirty="0"/>
              <a:t>	</a:t>
            </a:r>
            <a:r>
              <a:rPr lang="fr-FR" sz="2000" spc="-20" dirty="0" smtClean="0"/>
              <a:t>	</a:t>
            </a:r>
          </a:p>
          <a:p>
            <a:pPr marL="12700">
              <a:lnSpc>
                <a:spcPct val="100000"/>
              </a:lnSpc>
              <a:buClr>
                <a:srgbClr val="7E7E7E"/>
              </a:buClr>
              <a:tabLst>
                <a:tab pos="356235" algn="l"/>
              </a:tabLst>
            </a:pPr>
            <a:r>
              <a:rPr lang="fr-FR" sz="2000" spc="-20" dirty="0"/>
              <a:t>	</a:t>
            </a:r>
            <a:r>
              <a:rPr lang="fr-FR" sz="2000" spc="-20" dirty="0" smtClean="0"/>
              <a:t>	. Depuis 2001, validité de la clause compromissoire sauf dispositions 		  légales contraires ,</a:t>
            </a:r>
          </a:p>
          <a:p>
            <a:pPr marL="12700">
              <a:lnSpc>
                <a:spcPct val="100000"/>
              </a:lnSpc>
              <a:buClr>
                <a:srgbClr val="7E7E7E"/>
              </a:buClr>
              <a:tabLst>
                <a:tab pos="356235" algn="l"/>
              </a:tabLst>
            </a:pPr>
            <a:r>
              <a:rPr lang="fr-FR" sz="2000" spc="-20" dirty="0"/>
              <a:t>	</a:t>
            </a:r>
            <a:r>
              <a:rPr lang="fr-FR" sz="2000" spc="-20" dirty="0" smtClean="0"/>
              <a:t>	</a:t>
            </a:r>
          </a:p>
          <a:p>
            <a:pPr marL="12700">
              <a:lnSpc>
                <a:spcPct val="100000"/>
              </a:lnSpc>
              <a:buClr>
                <a:srgbClr val="7E7E7E"/>
              </a:buClr>
              <a:tabLst>
                <a:tab pos="356235" algn="l"/>
              </a:tabLst>
            </a:pPr>
            <a:r>
              <a:rPr lang="fr-FR" sz="2000" spc="-20" dirty="0"/>
              <a:t>	</a:t>
            </a:r>
            <a:r>
              <a:rPr lang="fr-FR" sz="2000" spc="-20" dirty="0" smtClean="0"/>
              <a:t>	. Arrêt de la Cour de cassation du 10 juillet 2007 : toutes les cessions 		  de droits sociaux de sociétés commerciales relèvent désormais du 		  Tribunal de commerce.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4.4.	Modalités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Clause d’arbitrage spécifique insérée dans la convention de 			  cession, par exemple dans la GAP,</a:t>
            </a:r>
          </a:p>
          <a:p>
            <a:pPr marL="12700">
              <a:lnSpc>
                <a:spcPct val="100000"/>
              </a:lnSpc>
              <a:buClr>
                <a:srgbClr val="7E7E7E"/>
              </a:buClr>
              <a:tabLst>
                <a:tab pos="356235" algn="l"/>
              </a:tabLst>
            </a:pPr>
            <a:r>
              <a:rPr lang="fr-FR" sz="2000" spc="-20" dirty="0"/>
              <a:t>	</a:t>
            </a:r>
            <a:r>
              <a:rPr lang="fr-FR" sz="2000" spc="-20" dirty="0" smtClean="0"/>
              <a:t>	</a:t>
            </a:r>
          </a:p>
          <a:p>
            <a:pPr marL="12700">
              <a:lnSpc>
                <a:spcPct val="100000"/>
              </a:lnSpc>
              <a:buClr>
                <a:srgbClr val="7E7E7E"/>
              </a:buClr>
              <a:tabLst>
                <a:tab pos="356235" algn="l"/>
              </a:tabLst>
            </a:pPr>
            <a:r>
              <a:rPr lang="fr-FR" sz="2000" spc="-20" dirty="0"/>
              <a:t>	</a:t>
            </a:r>
            <a:r>
              <a:rPr lang="fr-FR" sz="2000" spc="-20" dirty="0" smtClean="0"/>
              <a:t>	. Clause d’arbitrage non spécifique, par exemple dans les statuts.</a:t>
            </a:r>
          </a:p>
          <a:p>
            <a:pPr marL="12700">
              <a:lnSpc>
                <a:spcPct val="100000"/>
              </a:lnSpc>
              <a:buClr>
                <a:srgbClr val="7E7E7E"/>
              </a:buClr>
              <a:tabLst>
                <a:tab pos="356235" algn="l"/>
              </a:tabLst>
            </a:pPr>
            <a:endParaRPr lang="fr-FR" sz="2000" spc="-20" dirty="0" smtClean="0">
              <a:sym typeface="Wingdings"/>
            </a:endParaRPr>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14830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13</a:t>
            </a:fld>
            <a:endParaRPr spc="-10" dirty="0"/>
          </a:p>
        </p:txBody>
      </p:sp>
      <p:sp>
        <p:nvSpPr>
          <p:cNvPr id="5" name="object 5"/>
          <p:cNvSpPr txBox="1">
            <a:spLocks noGrp="1"/>
          </p:cNvSpPr>
          <p:nvPr>
            <p:ph type="body" idx="1"/>
          </p:nvPr>
        </p:nvSpPr>
        <p:spPr>
          <a:xfrm>
            <a:off x="653415" y="409575"/>
            <a:ext cx="7837170" cy="6155531"/>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000" spc="-20" dirty="0" smtClean="0"/>
              <a:t>4.5.	Les questions soulevées concernent finalement le prix, mais aussi 		des problématiques juridiques, par exemple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Droit des acquéreurs de se prévaloir de certains actifs ne figurant 		  pas dans le bilan de référence,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Nature juridique de la garantie : réduction de prix limitée au prix de 		  cession ou indemnité illimitée (de reconstitution),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Localisation temporelle du fait générateur du supplément de 			  passif,</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Etendue du droit d’information du garant,</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Opposabilité des investigations effectuées par le cessionnaire 			  avant l’acquisition,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Etendue de l’obligation d’information et de celle de se renseigner.</a:t>
            </a:r>
          </a:p>
          <a:p>
            <a:pPr marL="12700">
              <a:lnSpc>
                <a:spcPct val="100000"/>
              </a:lnSpc>
              <a:buClr>
                <a:srgbClr val="7E7E7E"/>
              </a:buClr>
              <a:tabLst>
                <a:tab pos="356235" algn="l"/>
              </a:tabLst>
            </a:pPr>
            <a:endParaRPr lang="fr-FR" sz="2000" spc="-20" dirty="0" smtClean="0">
              <a:sym typeface="Wingdings"/>
            </a:endParaRPr>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932825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14</a:t>
            </a:fld>
            <a:endParaRPr spc="-10" dirty="0"/>
          </a:p>
        </p:txBody>
      </p:sp>
      <p:sp>
        <p:nvSpPr>
          <p:cNvPr id="5" name="object 5"/>
          <p:cNvSpPr txBox="1">
            <a:spLocks noGrp="1"/>
          </p:cNvSpPr>
          <p:nvPr>
            <p:ph type="body" idx="1"/>
          </p:nvPr>
        </p:nvSpPr>
        <p:spPr>
          <a:xfrm>
            <a:off x="609600" y="1"/>
            <a:ext cx="7880985" cy="5139869"/>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D’une manière générale, la jurisprudence interprète les clauses de 		garantie de  façon stricte, conformément au principe posé par le 		Code civil (art. 1190) selon lequel les conventions s’interprètent en 		faveur de celui qui s’oblige, c’est-à-dire du garant.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4.6.	Le règlement du fond du litige</a:t>
            </a:r>
          </a:p>
          <a:p>
            <a:pPr marL="12700">
              <a:lnSpc>
                <a:spcPct val="100000"/>
              </a:lnSpc>
              <a:buClr>
                <a:srgbClr val="7E7E7E"/>
              </a:buClr>
              <a:tabLst>
                <a:tab pos="356235" algn="l"/>
              </a:tabLst>
            </a:pPr>
            <a:endParaRPr lang="fr-FR" sz="1400" spc="-20" dirty="0"/>
          </a:p>
          <a:p>
            <a:pPr marL="12700">
              <a:lnSpc>
                <a:spcPct val="100000"/>
              </a:lnSpc>
              <a:buClr>
                <a:srgbClr val="7E7E7E"/>
              </a:buClr>
              <a:tabLst>
                <a:tab pos="356235" algn="l"/>
              </a:tabLst>
            </a:pPr>
            <a:r>
              <a:rPr lang="fr-FR" sz="2000" spc="-20" dirty="0" smtClean="0"/>
              <a:t>		</a:t>
            </a:r>
            <a:r>
              <a:rPr lang="fr-FR" sz="2000" spc="-20" dirty="0"/>
              <a:t>.</a:t>
            </a:r>
            <a:r>
              <a:rPr lang="fr-FR" sz="2000" spc="-20" dirty="0" smtClean="0"/>
              <a:t> La convention d’arbitrage ou compromis passé entre les parties et 		  l’arbitre,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a:t>
            </a:r>
            <a:r>
              <a:rPr lang="fr-FR" sz="2000" spc="-20" dirty="0"/>
              <a:t>.</a:t>
            </a:r>
            <a:r>
              <a:rPr lang="fr-FR" sz="2000" spc="-20" dirty="0" smtClean="0"/>
              <a:t> Les pouvoirs des arbitres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a:t>
            </a:r>
            <a:r>
              <a:rPr lang="fr-FR" sz="2000" spc="-20" dirty="0"/>
              <a:t>-</a:t>
            </a:r>
            <a:r>
              <a:rPr lang="fr-FR" sz="2000" spc="-20" dirty="0" smtClean="0"/>
              <a:t> le choix entre le droit et l’amiable composition,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07692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15</a:t>
            </a:fld>
            <a:endParaRPr spc="-10" dirty="0"/>
          </a:p>
        </p:txBody>
      </p:sp>
      <p:sp>
        <p:nvSpPr>
          <p:cNvPr id="5" name="object 5"/>
          <p:cNvSpPr txBox="1">
            <a:spLocks noGrp="1"/>
          </p:cNvSpPr>
          <p:nvPr>
            <p:ph type="body" idx="1"/>
          </p:nvPr>
        </p:nvSpPr>
        <p:spPr>
          <a:xfrm>
            <a:off x="609600" y="1"/>
            <a:ext cx="7880985" cy="6709529"/>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000" spc="-20" dirty="0" smtClean="0"/>
              <a:t>		</a:t>
            </a:r>
            <a:r>
              <a:rPr lang="fr-FR" sz="2000" spc="-20" dirty="0"/>
              <a:t> </a:t>
            </a:r>
            <a:r>
              <a:rPr lang="fr-FR" sz="2000" spc="-20" dirty="0" smtClean="0"/>
              <a:t> . l’influence de ce choix sur les pouvoirs des arbitres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application des règles de droit</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Si l’arbitre statue en droit,</a:t>
            </a:r>
          </a:p>
          <a:p>
            <a:pPr marL="12700">
              <a:lnSpc>
                <a:spcPct val="100000"/>
              </a:lnSpc>
              <a:buClr>
                <a:srgbClr val="7E7E7E"/>
              </a:buClr>
              <a:tabLst>
                <a:tab pos="356235" algn="l"/>
              </a:tabLst>
            </a:pPr>
            <a:r>
              <a:rPr lang="fr-FR" sz="2000" spc="-20" dirty="0"/>
              <a:t>	</a:t>
            </a:r>
            <a:r>
              <a:rPr lang="fr-FR" sz="2000" spc="-20" dirty="0" smtClean="0"/>
              <a:t>	         . Si l’arbitre statue en amiable composition,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application des stipulations contractuelles : pouvoir modérateur</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Le juge d’appui depuis le décret du 13 janvier 2011</a:t>
            </a:r>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000" spc="-20" dirty="0" smtClean="0"/>
              <a:t>		  . </a:t>
            </a:r>
            <a:r>
              <a:rPr lang="fr-FR" sz="2000" spc="-20" dirty="0"/>
              <a:t>Les décisions des arbitres :</a:t>
            </a:r>
          </a:p>
          <a:p>
            <a:pPr marL="12700">
              <a:lnSpc>
                <a:spcPct val="100000"/>
              </a:lnSpc>
              <a:buClr>
                <a:srgbClr val="7E7E7E"/>
              </a:buClr>
              <a:tabLst>
                <a:tab pos="356235" algn="l"/>
              </a:tabLst>
            </a:pPr>
            <a:endParaRPr lang="fr-FR" sz="1600" spc="-20" dirty="0"/>
          </a:p>
          <a:p>
            <a:pPr marL="12700">
              <a:lnSpc>
                <a:spcPct val="100000"/>
              </a:lnSpc>
              <a:buClr>
                <a:srgbClr val="7E7E7E"/>
              </a:buClr>
              <a:tabLst>
                <a:tab pos="356235" algn="l"/>
              </a:tabLst>
            </a:pPr>
            <a:r>
              <a:rPr lang="fr-FR" sz="2000" spc="-20" dirty="0"/>
              <a:t>		  </a:t>
            </a:r>
            <a:r>
              <a:rPr lang="fr-FR" sz="2000" spc="-20" dirty="0" smtClean="0"/>
              <a:t>  - </a:t>
            </a:r>
            <a:r>
              <a:rPr lang="fr-FR" sz="2000" spc="-20" dirty="0"/>
              <a:t>la sentence </a:t>
            </a:r>
            <a:r>
              <a:rPr lang="fr-FR" sz="2000" spc="-20" dirty="0" smtClean="0"/>
              <a: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a:t>		     </a:t>
            </a:r>
            <a:r>
              <a:rPr lang="fr-FR" sz="2000" spc="-20" dirty="0" smtClean="0"/>
              <a:t> * </a:t>
            </a:r>
            <a:r>
              <a:rPr lang="fr-FR" sz="2000" spc="-20" dirty="0"/>
              <a:t>effets à l’égard des parties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a:t>
            </a:r>
            <a:r>
              <a:rPr lang="fr-FR" sz="2000" spc="-20" dirty="0"/>
              <a:t>effets à l’égard des tiers : pas d’effet, mais stipulation possible </a:t>
            </a:r>
          </a:p>
          <a:p>
            <a:pPr marL="12700">
              <a:lnSpc>
                <a:spcPct val="100000"/>
              </a:lnSpc>
              <a:buClr>
                <a:srgbClr val="7E7E7E"/>
              </a:buClr>
              <a:tabLst>
                <a:tab pos="356235" algn="l"/>
              </a:tabLst>
            </a:pPr>
            <a:r>
              <a:rPr lang="fr-FR" sz="2000" spc="-20" dirty="0"/>
              <a:t>		      </a:t>
            </a:r>
            <a:r>
              <a:rPr lang="fr-FR" sz="2000" spc="-20" dirty="0" smtClean="0"/>
              <a:t>   </a:t>
            </a:r>
            <a:r>
              <a:rPr lang="fr-FR" sz="2000" spc="-20" dirty="0"/>
              <a:t>pour autrui si le bénéficiaire est la société</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36035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16</a:t>
            </a:fld>
            <a:endParaRPr spc="-10" dirty="0"/>
          </a:p>
        </p:txBody>
      </p:sp>
      <p:sp>
        <p:nvSpPr>
          <p:cNvPr id="5" name="object 5"/>
          <p:cNvSpPr txBox="1">
            <a:spLocks noGrp="1"/>
          </p:cNvSpPr>
          <p:nvPr>
            <p:ph type="body" idx="1"/>
          </p:nvPr>
        </p:nvSpPr>
        <p:spPr>
          <a:xfrm>
            <a:off x="609600" y="1"/>
            <a:ext cx="7880985" cy="5232202"/>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Exécution et voies de recours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exécution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volontaire</a:t>
            </a:r>
          </a:p>
          <a:p>
            <a:pPr marL="12700">
              <a:lnSpc>
                <a:spcPct val="100000"/>
              </a:lnSpc>
              <a:buClr>
                <a:srgbClr val="7E7E7E"/>
              </a:buClr>
              <a:tabLst>
                <a:tab pos="356235" algn="l"/>
              </a:tabLst>
            </a:pPr>
            <a:r>
              <a:rPr lang="fr-FR" sz="2000" spc="-20" dirty="0"/>
              <a:t>	</a:t>
            </a:r>
            <a:r>
              <a:rPr lang="fr-FR" sz="2000" spc="-20" dirty="0" smtClean="0"/>
              <a:t>	     * forcée si exequatur</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voies de recours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appel</a:t>
            </a:r>
          </a:p>
          <a:p>
            <a:pPr marL="12700">
              <a:lnSpc>
                <a:spcPct val="100000"/>
              </a:lnSpc>
              <a:buClr>
                <a:srgbClr val="7E7E7E"/>
              </a:buClr>
              <a:tabLst>
                <a:tab pos="356235" algn="l"/>
              </a:tabLst>
            </a:pPr>
            <a:r>
              <a:rPr lang="fr-FR" sz="2000" spc="-20" dirty="0" smtClean="0"/>
              <a:t>		    * tierce opposition (caution)</a:t>
            </a:r>
          </a:p>
          <a:p>
            <a:pPr marL="12700">
              <a:lnSpc>
                <a:spcPct val="100000"/>
              </a:lnSpc>
              <a:buClr>
                <a:srgbClr val="7E7E7E"/>
              </a:buClr>
              <a:tabLst>
                <a:tab pos="356235" algn="l"/>
              </a:tabLst>
            </a:pPr>
            <a:r>
              <a:rPr lang="fr-FR" sz="2000" spc="-20" dirty="0"/>
              <a:t>	</a:t>
            </a:r>
            <a:r>
              <a:rPr lang="fr-FR" sz="2000" spc="-20" dirty="0" smtClean="0"/>
              <a:t>	    * recours en annulation</a:t>
            </a:r>
          </a:p>
          <a:p>
            <a:pPr marL="12700">
              <a:lnSpc>
                <a:spcPct val="100000"/>
              </a:lnSpc>
              <a:buClr>
                <a:srgbClr val="7E7E7E"/>
              </a:buClr>
              <a:tabLst>
                <a:tab pos="356235" algn="l"/>
              </a:tabLst>
            </a:pPr>
            <a:r>
              <a:rPr lang="fr-FR" sz="2000" spc="-20" dirty="0"/>
              <a:t>	</a:t>
            </a:r>
            <a:r>
              <a:rPr lang="fr-FR" sz="2000" spc="-20" dirty="0" smtClean="0"/>
              <a:t>	    * recours en révision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30607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17</a:t>
            </a:fld>
            <a:endParaRPr spc="-10" dirty="0"/>
          </a:p>
        </p:txBody>
      </p:sp>
      <p:sp>
        <p:nvSpPr>
          <p:cNvPr id="5" name="object 5"/>
          <p:cNvSpPr txBox="1">
            <a:spLocks noGrp="1"/>
          </p:cNvSpPr>
          <p:nvPr>
            <p:ph type="body" idx="1"/>
          </p:nvPr>
        </p:nvSpPr>
        <p:spPr>
          <a:xfrm>
            <a:off x="609600" y="1"/>
            <a:ext cx="7880985" cy="4985980"/>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endParaRPr lang="fr-FR" sz="2000" spc="-20" dirty="0"/>
          </a:p>
          <a:p>
            <a:pPr marL="527050" indent="-514350">
              <a:lnSpc>
                <a:spcPct val="100000"/>
              </a:lnSpc>
              <a:buClr>
                <a:srgbClr val="7E7E7E"/>
              </a:buClr>
              <a:buAutoNum type="arabicPeriod" startAt="5"/>
              <a:tabLst>
                <a:tab pos="356235" algn="l"/>
              </a:tabLst>
            </a:pPr>
            <a:r>
              <a:rPr lang="fr-FR" sz="2800" b="1" spc="-20" dirty="0" smtClean="0"/>
              <a:t>Les liaisons dangereuses (1782) ou les combinaisons inappropriées (2018) – les errements sont intemporels</a:t>
            </a:r>
          </a:p>
          <a:p>
            <a:pPr marL="12700">
              <a:lnSpc>
                <a:spcPct val="100000"/>
              </a:lnSpc>
              <a:buClr>
                <a:srgbClr val="7E7E7E"/>
              </a:buClr>
              <a:tabLst>
                <a:tab pos="356235" algn="l"/>
              </a:tabLst>
            </a:pPr>
            <a:endParaRPr lang="fr-FR" sz="2000" spc="-20" dirty="0" smtClean="0"/>
          </a:p>
          <a:p>
            <a:pPr marL="355600" indent="-342900">
              <a:lnSpc>
                <a:spcPct val="100000"/>
              </a:lnSpc>
              <a:buClr>
                <a:srgbClr val="7E7E7E"/>
              </a:buClr>
              <a:buFontTx/>
              <a:buChar char="-"/>
              <a:tabLst>
                <a:tab pos="356235" algn="l"/>
              </a:tabLst>
            </a:pPr>
            <a:endParaRPr lang="fr-FR" sz="2000" spc="-20" dirty="0"/>
          </a:p>
          <a:p>
            <a:pPr marL="12700">
              <a:lnSpc>
                <a:spcPct val="100000"/>
              </a:lnSpc>
              <a:buClr>
                <a:srgbClr val="7E7E7E"/>
              </a:buClr>
              <a:tabLst>
                <a:tab pos="356235" algn="l"/>
              </a:tabLst>
            </a:pPr>
            <a:r>
              <a:rPr lang="fr-FR" sz="2000" spc="-20" dirty="0" smtClean="0"/>
              <a:t>L’imagination des juristes, et notamment des avocats étant sans bornes, certains praticiens ont imaginé combiner les </a:t>
            </a:r>
            <a:r>
              <a:rPr lang="fr-FR" sz="2000" spc="-20" dirty="0" err="1" smtClean="0"/>
              <a:t>process</a:t>
            </a: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27622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18</a:t>
            </a:fld>
            <a:endParaRPr spc="-10" dirty="0"/>
          </a:p>
        </p:txBody>
      </p:sp>
      <p:sp>
        <p:nvSpPr>
          <p:cNvPr id="5" name="object 5"/>
          <p:cNvSpPr txBox="1">
            <a:spLocks noGrp="1"/>
          </p:cNvSpPr>
          <p:nvPr>
            <p:ph type="body" idx="1"/>
          </p:nvPr>
        </p:nvSpPr>
        <p:spPr>
          <a:xfrm>
            <a:off x="609600" y="1"/>
            <a:ext cx="7880985" cy="5970865"/>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800" b="1" spc="-20" dirty="0" smtClean="0"/>
              <a:t>6.		Article 1592 et Article 1843-4</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6</a:t>
            </a:r>
            <a:r>
              <a:rPr lang="fr-FR" sz="2000" spc="-20" dirty="0" smtClean="0"/>
              <a:t>.0.	Variations sur la combinaison</a:t>
            </a:r>
          </a:p>
          <a:p>
            <a:pPr marL="12700">
              <a:lnSpc>
                <a:spcPct val="100000"/>
              </a:lnSpc>
              <a:buClr>
                <a:srgbClr val="7E7E7E"/>
              </a:buClr>
              <a:tabLst>
                <a:tab pos="356235" algn="l"/>
              </a:tabLst>
            </a:pPr>
            <a:r>
              <a:rPr lang="fr-FR" sz="2000" spc="-20" dirty="0"/>
              <a:t>	</a:t>
            </a:r>
            <a:r>
              <a:rPr lang="fr-FR" sz="2000" spc="-20" dirty="0" smtClean="0"/>
              <a:t>	 </a:t>
            </a:r>
          </a:p>
          <a:p>
            <a:pPr marL="12700">
              <a:lnSpc>
                <a:spcPct val="100000"/>
              </a:lnSpc>
              <a:buClr>
                <a:srgbClr val="7E7E7E"/>
              </a:buClr>
              <a:tabLst>
                <a:tab pos="356235" algn="l"/>
              </a:tabLst>
            </a:pPr>
            <a:r>
              <a:rPr lang="fr-FR" sz="2000" spc="-20" dirty="0" smtClean="0"/>
              <a:t>		. La moyenne du Patron (JFP)</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1592 +1843-4 = 1717</a:t>
            </a:r>
          </a:p>
          <a:p>
            <a:pPr marL="12700">
              <a:lnSpc>
                <a:spcPct val="100000"/>
              </a:lnSpc>
              <a:buClr>
                <a:srgbClr val="7E7E7E"/>
              </a:buClr>
              <a:tabLst>
                <a:tab pos="356235" algn="l"/>
              </a:tabLst>
            </a:pPr>
            <a:r>
              <a:rPr lang="fr-FR" sz="2000" spc="-20" dirty="0"/>
              <a:t>	</a:t>
            </a:r>
            <a:r>
              <a:rPr lang="fr-FR" sz="2000" spc="-20" dirty="0" smtClean="0"/>
              <a:t>	  --------------------</a:t>
            </a:r>
          </a:p>
          <a:p>
            <a:pPr marL="12700">
              <a:lnSpc>
                <a:spcPct val="100000"/>
              </a:lnSpc>
              <a:buClr>
                <a:srgbClr val="7E7E7E"/>
              </a:buClr>
              <a:tabLst>
                <a:tab pos="356235" algn="l"/>
              </a:tabLst>
            </a:pPr>
            <a:r>
              <a:rPr lang="fr-FR" sz="2000" spc="-20" dirty="0"/>
              <a:t>	</a:t>
            </a:r>
            <a:r>
              <a:rPr lang="fr-FR" sz="2000" spc="-20" dirty="0" smtClean="0"/>
              <a:t>	              2</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a:t>
            </a:r>
            <a:r>
              <a:rPr lang="fr-FR" sz="2000" spc="-20" dirty="0" err="1" smtClean="0"/>
              <a:t>Ké</a:t>
            </a:r>
            <a:r>
              <a:rPr lang="fr-FR" sz="2000" spc="-20" dirty="0" smtClean="0"/>
              <a:t> </a:t>
            </a:r>
            <a:r>
              <a:rPr lang="fr-FR" sz="2000" spc="-20" dirty="0" err="1" smtClean="0"/>
              <a:t>za</a:t>
            </a:r>
            <a:r>
              <a:rPr lang="fr-FR" sz="2000" spc="-20" dirty="0" smtClean="0"/>
              <a:t> ko ?</a:t>
            </a:r>
          </a:p>
          <a:p>
            <a:pPr marL="12700">
              <a:lnSpc>
                <a:spcPct val="100000"/>
              </a:lnSpc>
              <a:buClr>
                <a:srgbClr val="7E7E7E"/>
              </a:buClr>
              <a:tabLst>
                <a:tab pos="356235" algn="l"/>
              </a:tabLst>
            </a:pPr>
            <a:endParaRPr lang="fr-FR" sz="2000" spc="-20" dirty="0"/>
          </a:p>
          <a:p>
            <a:pPr marL="12700">
              <a:buClr>
                <a:srgbClr val="7E7E7E"/>
              </a:buClr>
              <a:tabLst>
                <a:tab pos="356235" algn="l"/>
              </a:tabLst>
            </a:pPr>
            <a:r>
              <a:rPr lang="fr-FR" sz="2000" spc="-20" dirty="0" smtClean="0"/>
              <a:t>		. </a:t>
            </a:r>
            <a:r>
              <a:rPr lang="fr-FR" sz="2000" spc="-20" dirty="0"/>
              <a:t>Law ça finit mal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6</a:t>
            </a:r>
            <a:r>
              <a:rPr lang="fr-FR" sz="2000" spc="-20" dirty="0" smtClean="0"/>
              <a:t>.1.	Le questionnement de Reims (CNECJ 2010)</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On peut relever que certaines missions confiées à un tiers </a:t>
            </a:r>
          </a:p>
          <a:p>
            <a:pPr marL="12700">
              <a:lnSpc>
                <a:spcPct val="100000"/>
              </a:lnSpc>
              <a:buClr>
                <a:srgbClr val="7E7E7E"/>
              </a:buClr>
              <a:tabLst>
                <a:tab pos="356235" algn="l"/>
              </a:tabLst>
            </a:pPr>
            <a:r>
              <a:rPr lang="fr-FR" sz="2000" spc="-20" dirty="0"/>
              <a:t>	</a:t>
            </a:r>
            <a:r>
              <a:rPr lang="fr-FR" sz="2000" spc="-20" dirty="0" smtClean="0"/>
              <a:t>	  estimateur combinent les deux articles, ce qui peut entraîner une </a:t>
            </a:r>
          </a:p>
          <a:p>
            <a:pPr marL="12700">
              <a:lnSpc>
                <a:spcPct val="100000"/>
              </a:lnSpc>
              <a:buClr>
                <a:srgbClr val="7E7E7E"/>
              </a:buClr>
              <a:tabLst>
                <a:tab pos="356235" algn="l"/>
              </a:tabLst>
            </a:pPr>
            <a:r>
              <a:rPr lang="fr-FR" sz="2000" spc="-20" dirty="0"/>
              <a:t>	</a:t>
            </a:r>
            <a:r>
              <a:rPr lang="fr-FR" sz="2000" spc="-20" dirty="0" smtClean="0"/>
              <a:t>	  certaine confusion dans les esprits et dans les  conventions,</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29001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19</a:t>
            </a:fld>
            <a:endParaRPr spc="-10" dirty="0"/>
          </a:p>
        </p:txBody>
      </p:sp>
      <p:sp>
        <p:nvSpPr>
          <p:cNvPr id="5" name="object 5"/>
          <p:cNvSpPr txBox="1">
            <a:spLocks noGrp="1"/>
          </p:cNvSpPr>
          <p:nvPr>
            <p:ph type="body" idx="1"/>
          </p:nvPr>
        </p:nvSpPr>
        <p:spPr>
          <a:xfrm>
            <a:off x="609600" y="1"/>
            <a:ext cx="7880985" cy="5539978"/>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Par exemple, certains praticiens peuvent être tentés de convenir</a:t>
            </a:r>
          </a:p>
          <a:p>
            <a:pPr marL="12700">
              <a:lnSpc>
                <a:spcPct val="100000"/>
              </a:lnSpc>
              <a:buClr>
                <a:srgbClr val="7E7E7E"/>
              </a:buClr>
              <a:tabLst>
                <a:tab pos="356235" algn="l"/>
              </a:tabLst>
            </a:pPr>
            <a:r>
              <a:rPr lang="fr-FR" sz="2000" spc="-20" dirty="0"/>
              <a:t>	</a:t>
            </a:r>
            <a:r>
              <a:rPr lang="fr-FR" sz="2000" spc="-20" dirty="0" smtClean="0"/>
              <a:t>	  dans leurs actes que l’expert désigné au titre de l’article 1592 </a:t>
            </a:r>
          </a:p>
          <a:p>
            <a:pPr marL="12700">
              <a:lnSpc>
                <a:spcPct val="100000"/>
              </a:lnSpc>
              <a:buClr>
                <a:srgbClr val="7E7E7E"/>
              </a:buClr>
              <a:tabLst>
                <a:tab pos="356235" algn="l"/>
              </a:tabLst>
            </a:pPr>
            <a:r>
              <a:rPr lang="fr-FR" sz="2000" spc="-20" dirty="0"/>
              <a:t>	</a:t>
            </a:r>
            <a:r>
              <a:rPr lang="fr-FR" sz="2000" spc="-20" dirty="0" smtClean="0"/>
              <a:t>	  accomplira sa mission dans les termes de l’article 1843-4,</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Cet aménagement purement conventionnel est pour le moins </a:t>
            </a:r>
          </a:p>
          <a:p>
            <a:pPr marL="12700">
              <a:lnSpc>
                <a:spcPct val="100000"/>
              </a:lnSpc>
              <a:buClr>
                <a:srgbClr val="7E7E7E"/>
              </a:buClr>
              <a:tabLst>
                <a:tab pos="356235" algn="l"/>
              </a:tabLst>
            </a:pPr>
            <a:r>
              <a:rPr lang="fr-FR" sz="2000" spc="-20" dirty="0"/>
              <a:t>	</a:t>
            </a:r>
            <a:r>
              <a:rPr lang="fr-FR" sz="2000" spc="-20" dirty="0" smtClean="0"/>
              <a:t>	  dangereux. La Cour de cassation chaque fois qu’elle a admis </a:t>
            </a:r>
          </a:p>
          <a:p>
            <a:pPr marL="12700">
              <a:lnSpc>
                <a:spcPct val="100000"/>
              </a:lnSpc>
              <a:buClr>
                <a:srgbClr val="7E7E7E"/>
              </a:buClr>
              <a:tabLst>
                <a:tab pos="356235" algn="l"/>
              </a:tabLst>
            </a:pPr>
            <a:r>
              <a:rPr lang="fr-FR" sz="2000" spc="-20" dirty="0"/>
              <a:t>	</a:t>
            </a:r>
            <a:r>
              <a:rPr lang="fr-FR" sz="2000" spc="-20" dirty="0" smtClean="0"/>
              <a:t>	  l’application conventionnelle d’un régime d’ordre public a jugé que </a:t>
            </a:r>
          </a:p>
          <a:p>
            <a:pPr marL="12700">
              <a:lnSpc>
                <a:spcPct val="100000"/>
              </a:lnSpc>
              <a:buClr>
                <a:srgbClr val="7E7E7E"/>
              </a:buClr>
              <a:tabLst>
                <a:tab pos="356235" algn="l"/>
              </a:tabLst>
            </a:pPr>
            <a:r>
              <a:rPr lang="fr-FR" sz="2000" spc="-20" dirty="0"/>
              <a:t>	</a:t>
            </a:r>
            <a:r>
              <a:rPr lang="fr-FR" sz="2000" spc="-20" dirty="0" smtClean="0"/>
              <a:t>	  ce régime devait s’appliquer pleinement, même si les parties n’y </a:t>
            </a:r>
          </a:p>
          <a:p>
            <a:pPr marL="12700">
              <a:lnSpc>
                <a:spcPct val="100000"/>
              </a:lnSpc>
              <a:buClr>
                <a:srgbClr val="7E7E7E"/>
              </a:buClr>
              <a:tabLst>
                <a:tab pos="356235" algn="l"/>
              </a:tabLst>
            </a:pPr>
            <a:r>
              <a:rPr lang="fr-FR" sz="2000" spc="-20" dirty="0"/>
              <a:t>	</a:t>
            </a:r>
            <a:r>
              <a:rPr lang="fr-FR" sz="2000" spc="-20" dirty="0" smtClean="0"/>
              <a:t>	  avaient fait qu’un renvoi partiel,</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Reste néanmoins à savoir si, dans le cas où les parties auraient fait </a:t>
            </a:r>
          </a:p>
          <a:p>
            <a:pPr marL="12700">
              <a:lnSpc>
                <a:spcPct val="100000"/>
              </a:lnSpc>
              <a:buClr>
                <a:srgbClr val="7E7E7E"/>
              </a:buClr>
              <a:tabLst>
                <a:tab pos="356235" algn="l"/>
              </a:tabLst>
            </a:pPr>
            <a:r>
              <a:rPr lang="fr-FR" sz="2000" spc="-20" dirty="0"/>
              <a:t>	</a:t>
            </a:r>
            <a:r>
              <a:rPr lang="fr-FR" sz="2000" spc="-20" dirty="0" smtClean="0"/>
              <a:t>	  directement référence à l’article 1592 pour établir le prix futur, la </a:t>
            </a:r>
          </a:p>
          <a:p>
            <a:pPr marL="12700">
              <a:lnSpc>
                <a:spcPct val="100000"/>
              </a:lnSpc>
              <a:buClr>
                <a:srgbClr val="7E7E7E"/>
              </a:buClr>
              <a:tabLst>
                <a:tab pos="356235" algn="l"/>
              </a:tabLst>
            </a:pPr>
            <a:r>
              <a:rPr lang="fr-FR" sz="2000" spc="-20" dirty="0"/>
              <a:t>	</a:t>
            </a:r>
            <a:r>
              <a:rPr lang="fr-FR" sz="2000" spc="-20" dirty="0" smtClean="0"/>
              <a:t>	  Cour de cassation fera prévoir, en cas de conflit, la demande de </a:t>
            </a:r>
          </a:p>
          <a:p>
            <a:pPr marL="12700">
              <a:lnSpc>
                <a:spcPct val="100000"/>
              </a:lnSpc>
              <a:buClr>
                <a:srgbClr val="7E7E7E"/>
              </a:buClr>
              <a:tabLst>
                <a:tab pos="356235" algn="l"/>
              </a:tabLst>
            </a:pPr>
            <a:r>
              <a:rPr lang="fr-FR" sz="2000" spc="-20" dirty="0"/>
              <a:t>	</a:t>
            </a:r>
            <a:r>
              <a:rPr lang="fr-FR" sz="2000" spc="-20" dirty="0" smtClean="0"/>
              <a:t>	  désignation d’un expert sur le fondement de l’article 1843-4 ou </a:t>
            </a:r>
          </a:p>
          <a:p>
            <a:pPr marL="12700">
              <a:lnSpc>
                <a:spcPct val="100000"/>
              </a:lnSpc>
              <a:buClr>
                <a:srgbClr val="7E7E7E"/>
              </a:buClr>
              <a:tabLst>
                <a:tab pos="356235" algn="l"/>
              </a:tabLst>
            </a:pPr>
            <a:r>
              <a:rPr lang="fr-FR" sz="2000" spc="-20" dirty="0"/>
              <a:t>	</a:t>
            </a:r>
            <a:r>
              <a:rPr lang="fr-FR" sz="2000" spc="-20" dirty="0" smtClean="0"/>
              <a:t>	  celle d’un tiers arbitre tenu par les méthodes de valorisation </a:t>
            </a:r>
          </a:p>
          <a:p>
            <a:pPr marL="12700">
              <a:lnSpc>
                <a:spcPct val="100000"/>
              </a:lnSpc>
              <a:buClr>
                <a:srgbClr val="7E7E7E"/>
              </a:buClr>
              <a:tabLst>
                <a:tab pos="356235" algn="l"/>
              </a:tabLst>
            </a:pPr>
            <a:r>
              <a:rPr lang="fr-FR" sz="2000" spc="-20" dirty="0"/>
              <a:t>	</a:t>
            </a:r>
            <a:r>
              <a:rPr lang="fr-FR" sz="2000" spc="-20" dirty="0" smtClean="0"/>
              <a:t>	  contractuellement prévues.</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78035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smtClean="0"/>
              <a:t>2</a:t>
            </a:fld>
            <a:endParaRPr spc="-10" dirty="0"/>
          </a:p>
        </p:txBody>
      </p:sp>
      <p:sp>
        <p:nvSpPr>
          <p:cNvPr id="5" name="object 5"/>
          <p:cNvSpPr txBox="1">
            <a:spLocks noGrp="1"/>
          </p:cNvSpPr>
          <p:nvPr>
            <p:ph type="body" idx="1"/>
          </p:nvPr>
        </p:nvSpPr>
        <p:spPr>
          <a:xfrm>
            <a:off x="653415" y="457200"/>
            <a:ext cx="7837170" cy="4801314"/>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800" spc="-20" dirty="0" smtClean="0"/>
          </a:p>
          <a:p>
            <a:pPr marL="12700">
              <a:lnSpc>
                <a:spcPct val="100000"/>
              </a:lnSpc>
              <a:buClr>
                <a:srgbClr val="7E7E7E"/>
              </a:buClr>
              <a:tabLst>
                <a:tab pos="356235" algn="l"/>
              </a:tabLst>
            </a:pPr>
            <a:r>
              <a:rPr lang="fr-FR" sz="2800" spc="-20" dirty="0" smtClean="0"/>
              <a:t>	</a:t>
            </a:r>
            <a:r>
              <a:rPr lang="fr-FR" sz="2800" b="1" spc="-20" dirty="0" smtClean="0"/>
              <a:t>Rappels introductifs</a:t>
            </a:r>
          </a:p>
          <a:p>
            <a:pPr marL="12700">
              <a:lnSpc>
                <a:spcPct val="100000"/>
              </a:lnSpc>
              <a:buClr>
                <a:srgbClr val="7E7E7E"/>
              </a:buClr>
              <a:tabLst>
                <a:tab pos="356235" algn="l"/>
              </a:tabLst>
            </a:pPr>
            <a:endParaRPr lang="fr-FR" sz="2800" b="1" spc="-20" dirty="0" smtClean="0"/>
          </a:p>
          <a:p>
            <a:pPr marL="355600" indent="-342900">
              <a:lnSpc>
                <a:spcPct val="100000"/>
              </a:lnSpc>
              <a:buClr>
                <a:srgbClr val="7E7E7E"/>
              </a:buClr>
              <a:buFont typeface="Wingdings 2"/>
              <a:buChar char=""/>
              <a:tabLst>
                <a:tab pos="356235" algn="l"/>
              </a:tabLst>
            </a:pPr>
            <a:r>
              <a:rPr lang="fr-FR" sz="2000" spc="-20" dirty="0" smtClean="0"/>
              <a:t>Les cessions de droits sociaux font l’objet de contrats.</a:t>
            </a:r>
          </a:p>
          <a:p>
            <a:pPr marL="12700">
              <a:lnSpc>
                <a:spcPct val="100000"/>
              </a:lnSpc>
              <a:buClr>
                <a:srgbClr val="7E7E7E"/>
              </a:buClr>
              <a:tabLst>
                <a:tab pos="356235" algn="l"/>
              </a:tabLst>
            </a:pPr>
            <a:endParaRPr lang="fr-FR" sz="2000" spc="-20" dirty="0" smtClean="0"/>
          </a:p>
          <a:p>
            <a:pPr marL="355600" indent="-342900">
              <a:lnSpc>
                <a:spcPct val="100000"/>
              </a:lnSpc>
              <a:buClr>
                <a:srgbClr val="7E7E7E"/>
              </a:buClr>
              <a:buFont typeface="Wingdings 2"/>
              <a:buChar char=""/>
              <a:tabLst>
                <a:tab pos="356235" algn="l"/>
              </a:tabLst>
            </a:pPr>
            <a:r>
              <a:rPr lang="fr-FR" sz="2000" spc="-20" dirty="0" smtClean="0"/>
              <a:t>En présence d’une cession de droits sociaux dont le prix est indéterminable ou dérisoire, il n’entre pas dans les pouvoirs du juge de fixer le prix.</a:t>
            </a:r>
          </a:p>
          <a:p>
            <a:pPr marL="12700">
              <a:lnSpc>
                <a:spcPct val="100000"/>
              </a:lnSpc>
              <a:buClr>
                <a:srgbClr val="7E7E7E"/>
              </a:buClr>
              <a:tabLst>
                <a:tab pos="356235" algn="l"/>
              </a:tabLst>
            </a:pPr>
            <a:endParaRPr lang="fr-FR" sz="2000" spc="-20" dirty="0" smtClean="0"/>
          </a:p>
          <a:p>
            <a:pPr marL="355600" indent="-342900">
              <a:lnSpc>
                <a:spcPct val="100000"/>
              </a:lnSpc>
              <a:buClr>
                <a:srgbClr val="7E7E7E"/>
              </a:buClr>
              <a:buFont typeface="Wingdings 2"/>
              <a:buChar char=""/>
              <a:tabLst>
                <a:tab pos="356235" algn="l"/>
              </a:tabLst>
            </a:pPr>
            <a:r>
              <a:rPr lang="fr-FR" sz="2000" spc="-20" dirty="0" smtClean="0"/>
              <a:t>L’article 1591 C. civ. réserve la fixation du prix aux parties ce qui interdit au juge de se substituer à ces dernières. Il peut cependant rechercher la commune intention des parties et dispose d’un large pouvoir d’interprétation, mais ne peut se référer à des éléments extérieurs à </a:t>
            </a:r>
            <a:r>
              <a:rPr lang="fr-FR" sz="2000" spc="-20" dirty="0" smtClean="0"/>
              <a:t>l’acte </a:t>
            </a:r>
            <a:r>
              <a:rPr lang="fr-FR" sz="2000" spc="-20" dirty="0" smtClean="0"/>
              <a:t>de cession</a:t>
            </a:r>
            <a:r>
              <a:rPr lang="fr-FR" sz="2800" spc="-20" dirty="0" smtClean="0"/>
              <a:t>.</a:t>
            </a:r>
          </a:p>
        </p:txBody>
      </p:sp>
      <p:sp>
        <p:nvSpPr>
          <p:cNvPr id="4" name="Espace réservé du pied de page 3"/>
          <p:cNvSpPr>
            <a:spLocks noGrp="1"/>
          </p:cNvSpPr>
          <p:nvPr>
            <p:ph type="ftr" sz="quarter" idx="5"/>
          </p:nvPr>
        </p:nvSpPr>
        <p:spPr>
          <a:xfrm>
            <a:off x="37070" y="6625076"/>
            <a:ext cx="6035039" cy="369332"/>
          </a:xfrm>
        </p:spPr>
        <p:txBody>
          <a:bodyPr/>
          <a:lstStyle/>
          <a:p>
            <a:r>
              <a:rPr lang="fr-FR" sz="1200" dirty="0" smtClean="0">
                <a:solidFill>
                  <a:schemeClr val="bg1"/>
                </a:solidFill>
              </a:rPr>
              <a:t>Th. SAINT-BONNET - Commission </a:t>
            </a:r>
            <a:r>
              <a:rPr lang="fr-FR" sz="1200" dirty="0">
                <a:solidFill>
                  <a:schemeClr val="bg1"/>
                </a:solidFill>
              </a:rPr>
              <a:t>Evaluation du 16 mai 2019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20</a:t>
            </a:fld>
            <a:endParaRPr spc="-10" dirty="0"/>
          </a:p>
        </p:txBody>
      </p:sp>
      <p:sp>
        <p:nvSpPr>
          <p:cNvPr id="5" name="object 5"/>
          <p:cNvSpPr txBox="1">
            <a:spLocks noGrp="1"/>
          </p:cNvSpPr>
          <p:nvPr>
            <p:ph type="body" idx="1"/>
          </p:nvPr>
        </p:nvSpPr>
        <p:spPr>
          <a:xfrm>
            <a:off x="609600" y="1"/>
            <a:ext cx="7880985" cy="6463308"/>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6.2.	Evolution</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Depuis l’ordonnance du 31 juillet 2014 a réglé le problème, mais </a:t>
            </a:r>
          </a:p>
          <a:p>
            <a:pPr marL="12700">
              <a:lnSpc>
                <a:spcPct val="100000"/>
              </a:lnSpc>
              <a:buClr>
                <a:srgbClr val="7E7E7E"/>
              </a:buClr>
              <a:tabLst>
                <a:tab pos="356235" algn="l"/>
              </a:tabLst>
            </a:pPr>
            <a:r>
              <a:rPr lang="fr-FR" sz="2000" spc="-20" dirty="0"/>
              <a:t>	</a:t>
            </a:r>
            <a:r>
              <a:rPr lang="fr-FR" sz="2000" spc="-20" dirty="0" smtClean="0"/>
              <a:t>	  d’autres contradictions pourraient survenir. Sans compter que dans </a:t>
            </a:r>
          </a:p>
          <a:p>
            <a:pPr marL="12700">
              <a:lnSpc>
                <a:spcPct val="100000"/>
              </a:lnSpc>
              <a:buClr>
                <a:srgbClr val="7E7E7E"/>
              </a:buClr>
              <a:tabLst>
                <a:tab pos="356235" algn="l"/>
              </a:tabLst>
            </a:pPr>
            <a:r>
              <a:rPr lang="fr-FR" sz="2000" spc="-20" dirty="0"/>
              <a:t>	</a:t>
            </a:r>
            <a:r>
              <a:rPr lang="fr-FR" sz="2000" spc="-20" dirty="0" smtClean="0"/>
              <a:t>	  un cas le tiers peut considérer </a:t>
            </a:r>
            <a:r>
              <a:rPr lang="fr-FR" sz="2000" i="1" spc="-20" dirty="0" smtClean="0"/>
              <a:t>« qu’il ne peut »</a:t>
            </a:r>
            <a:r>
              <a:rPr lang="fr-FR" sz="2000" spc="-20" dirty="0" smtClean="0"/>
              <a:t> accomplir la mission, </a:t>
            </a:r>
          </a:p>
          <a:p>
            <a:pPr marL="12700">
              <a:lnSpc>
                <a:spcPct val="100000"/>
              </a:lnSpc>
              <a:buClr>
                <a:srgbClr val="7E7E7E"/>
              </a:buClr>
              <a:tabLst>
                <a:tab pos="356235" algn="l"/>
              </a:tabLst>
            </a:pPr>
            <a:r>
              <a:rPr lang="fr-FR" sz="2000" spc="-20" dirty="0" smtClean="0"/>
              <a:t>		  alors que dans le deuxième cas il est </a:t>
            </a:r>
            <a:r>
              <a:rPr lang="fr-FR" sz="2000" i="1" spc="-20" dirty="0" smtClean="0"/>
              <a:t>« contraint »</a:t>
            </a:r>
            <a:r>
              <a:rPr lang="fr-FR" sz="2000" spc="-20" dirty="0" smtClean="0"/>
              <a:t> d’arrêter une </a:t>
            </a:r>
          </a:p>
          <a:p>
            <a:pPr marL="12700">
              <a:lnSpc>
                <a:spcPct val="100000"/>
              </a:lnSpc>
              <a:buClr>
                <a:srgbClr val="7E7E7E"/>
              </a:buClr>
              <a:tabLst>
                <a:tab pos="356235" algn="l"/>
              </a:tabLst>
            </a:pPr>
            <a:r>
              <a:rPr lang="fr-FR" sz="2000" spc="-20" dirty="0"/>
              <a:t>	</a:t>
            </a:r>
            <a:r>
              <a:rPr lang="fr-FR" sz="2000" spc="-20" dirty="0" smtClean="0"/>
              <a:t>	  valeur. On combinerait sur une seule tête une obligation de </a:t>
            </a:r>
          </a:p>
          <a:p>
            <a:pPr marL="12700">
              <a:lnSpc>
                <a:spcPct val="100000"/>
              </a:lnSpc>
              <a:buClr>
                <a:srgbClr val="7E7E7E"/>
              </a:buClr>
              <a:tabLst>
                <a:tab pos="356235" algn="l"/>
              </a:tabLst>
            </a:pPr>
            <a:r>
              <a:rPr lang="fr-FR" sz="2000" spc="-20" dirty="0"/>
              <a:t>	</a:t>
            </a:r>
            <a:r>
              <a:rPr lang="fr-FR" sz="2000" spc="-20" dirty="0" smtClean="0"/>
              <a:t>	  moyens et une obligation de résultat,</a:t>
            </a:r>
          </a:p>
          <a:p>
            <a:pPr marL="12700">
              <a:lnSpc>
                <a:spcPct val="100000"/>
              </a:lnSpc>
              <a:buClr>
                <a:srgbClr val="7E7E7E"/>
              </a:buClr>
              <a:tabLst>
                <a:tab pos="356235" algn="l"/>
              </a:tabLst>
            </a:pPr>
            <a:endParaRPr lang="fr-FR" sz="1600" spc="-20" dirty="0"/>
          </a:p>
          <a:p>
            <a:pPr marL="12700">
              <a:lnSpc>
                <a:spcPct val="100000"/>
              </a:lnSpc>
              <a:buClr>
                <a:srgbClr val="7E7E7E"/>
              </a:buClr>
              <a:tabLst>
                <a:tab pos="356235" algn="l"/>
              </a:tabLst>
            </a:pPr>
            <a:r>
              <a:rPr lang="fr-FR" sz="2000" spc="-20" dirty="0" smtClean="0"/>
              <a:t>		. Il existe une indéniable et forte communauté de nature entre les </a:t>
            </a:r>
          </a:p>
          <a:p>
            <a:pPr marL="12700">
              <a:lnSpc>
                <a:spcPct val="100000"/>
              </a:lnSpc>
              <a:buClr>
                <a:srgbClr val="7E7E7E"/>
              </a:buClr>
              <a:tabLst>
                <a:tab pos="356235" algn="l"/>
              </a:tabLst>
            </a:pPr>
            <a:r>
              <a:rPr lang="fr-FR" sz="2000" spc="-20" dirty="0"/>
              <a:t>	</a:t>
            </a:r>
            <a:r>
              <a:rPr lang="fr-FR" sz="2000" spc="-20" dirty="0" smtClean="0"/>
              <a:t>	  missions : l’évaluation des droits sociaux. En revanche, les </a:t>
            </a:r>
          </a:p>
          <a:p>
            <a:pPr marL="12700">
              <a:lnSpc>
                <a:spcPct val="100000"/>
              </a:lnSpc>
              <a:buClr>
                <a:srgbClr val="7E7E7E"/>
              </a:buClr>
              <a:tabLst>
                <a:tab pos="356235" algn="l"/>
              </a:tabLst>
            </a:pPr>
            <a:r>
              <a:rPr lang="fr-FR" sz="2000" spc="-20" dirty="0"/>
              <a:t>	</a:t>
            </a:r>
            <a:r>
              <a:rPr lang="fr-FR" sz="2000" spc="-20" dirty="0" smtClean="0"/>
              <a:t>	  domaines d’application des deux articles ne s’interpénètrent pas, </a:t>
            </a:r>
          </a:p>
          <a:p>
            <a:pPr marL="12700">
              <a:lnSpc>
                <a:spcPct val="100000"/>
              </a:lnSpc>
              <a:buClr>
                <a:srgbClr val="7E7E7E"/>
              </a:buClr>
              <a:tabLst>
                <a:tab pos="356235" algn="l"/>
              </a:tabLst>
            </a:pPr>
            <a:r>
              <a:rPr lang="fr-FR" sz="2000" spc="-20" dirty="0"/>
              <a:t>	</a:t>
            </a:r>
            <a:r>
              <a:rPr lang="fr-FR" sz="2000" spc="-20" dirty="0" smtClean="0"/>
              <a:t>	  les situations ne se présentant pas comme des alternatives,</a:t>
            </a:r>
          </a:p>
          <a:p>
            <a:pPr marL="12700">
              <a:lnSpc>
                <a:spcPct val="100000"/>
              </a:lnSpc>
              <a:buClr>
                <a:srgbClr val="7E7E7E"/>
              </a:buClr>
              <a:tabLst>
                <a:tab pos="356235" algn="l"/>
              </a:tabLst>
            </a:pPr>
            <a:endParaRPr lang="fr-FR" sz="1600" spc="-20" dirty="0"/>
          </a:p>
          <a:p>
            <a:pPr marL="12700">
              <a:lnSpc>
                <a:spcPct val="100000"/>
              </a:lnSpc>
              <a:buClr>
                <a:srgbClr val="7E7E7E"/>
              </a:buClr>
              <a:tabLst>
                <a:tab pos="356235" algn="l"/>
              </a:tabLst>
            </a:pPr>
            <a:r>
              <a:rPr lang="fr-FR" sz="2000" spc="-20" dirty="0" smtClean="0"/>
              <a:t>		. L’article 1843-4 est un droit spécial et doit être écarté hors de son </a:t>
            </a:r>
          </a:p>
          <a:p>
            <a:pPr marL="12700">
              <a:lnSpc>
                <a:spcPct val="100000"/>
              </a:lnSpc>
              <a:buClr>
                <a:srgbClr val="7E7E7E"/>
              </a:buClr>
              <a:tabLst>
                <a:tab pos="356235" algn="l"/>
              </a:tabLst>
            </a:pPr>
            <a:r>
              <a:rPr lang="fr-FR" sz="2000" spc="-20" dirty="0"/>
              <a:t>	</a:t>
            </a:r>
            <a:r>
              <a:rPr lang="fr-FR" sz="2000" spc="-20" dirty="0" smtClean="0"/>
              <a:t>	  champ, mais il est d’ordre public dans son domaine : contestation, </a:t>
            </a:r>
          </a:p>
          <a:p>
            <a:pPr marL="12700">
              <a:lnSpc>
                <a:spcPct val="100000"/>
              </a:lnSpc>
              <a:buClr>
                <a:srgbClr val="7E7E7E"/>
              </a:buClr>
              <a:tabLst>
                <a:tab pos="356235" algn="l"/>
              </a:tabLst>
            </a:pPr>
            <a:r>
              <a:rPr lang="fr-FR" sz="2000" spc="-20" dirty="0"/>
              <a:t>	</a:t>
            </a:r>
            <a:r>
              <a:rPr lang="fr-FR" sz="2000" spc="-20" dirty="0" smtClean="0"/>
              <a:t>	  lois, statuts,</a:t>
            </a:r>
          </a:p>
          <a:p>
            <a:pPr marL="12700">
              <a:lnSpc>
                <a:spcPct val="100000"/>
              </a:lnSpc>
              <a:buClr>
                <a:srgbClr val="7E7E7E"/>
              </a:buClr>
              <a:tabLst>
                <a:tab pos="356235" algn="l"/>
              </a:tabLst>
            </a:pPr>
            <a:endParaRPr lang="fr-FR" sz="1600" spc="-20" dirty="0"/>
          </a:p>
          <a:p>
            <a:pPr marL="12700">
              <a:lnSpc>
                <a:spcPct val="100000"/>
              </a:lnSpc>
              <a:buClr>
                <a:srgbClr val="7E7E7E"/>
              </a:buClr>
              <a:tabLst>
                <a:tab pos="356235" algn="l"/>
              </a:tabLst>
            </a:pPr>
            <a:r>
              <a:rPr lang="fr-FR" sz="2000" spc="-20" dirty="0" smtClean="0"/>
              <a:t>		. </a:t>
            </a:r>
            <a:r>
              <a:rPr lang="fr-FR" sz="2000" spc="-20" dirty="0"/>
              <a:t>L’article 1592 forme le droit commun de la détermination d’un prix </a:t>
            </a:r>
          </a:p>
          <a:p>
            <a:pPr marL="12700">
              <a:lnSpc>
                <a:spcPct val="100000"/>
              </a:lnSpc>
              <a:buClr>
                <a:srgbClr val="7E7E7E"/>
              </a:buClr>
              <a:tabLst>
                <a:tab pos="356235" algn="l"/>
              </a:tabLst>
            </a:pPr>
            <a:r>
              <a:rPr lang="fr-FR" sz="2000" spc="-20" dirty="0"/>
              <a:t>		  par un tiers, voulue par les parties</a:t>
            </a: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409037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21</a:t>
            </a:fld>
            <a:endParaRPr spc="-10" dirty="0"/>
          </a:p>
        </p:txBody>
      </p:sp>
      <p:sp>
        <p:nvSpPr>
          <p:cNvPr id="5" name="object 5"/>
          <p:cNvSpPr txBox="1">
            <a:spLocks noGrp="1"/>
          </p:cNvSpPr>
          <p:nvPr>
            <p:ph type="body" idx="1"/>
          </p:nvPr>
        </p:nvSpPr>
        <p:spPr>
          <a:xfrm>
            <a:off x="609600" y="1"/>
            <a:ext cx="7880985" cy="6463308"/>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6.3.	Un exemple jurisprudentiel : Cass. com. 19 déc. 2006 n° </a:t>
            </a:r>
            <a:r>
              <a:rPr lang="fr-FR" sz="2000" spc="-20" dirty="0" smtClean="0"/>
              <a:t>05-10.197 </a:t>
            </a:r>
            <a:endParaRPr lang="fr-FR" sz="2000" spc="-20" dirty="0" smtClean="0"/>
          </a:p>
          <a:p>
            <a:pPr marL="12700">
              <a:lnSpc>
                <a:spcPct val="100000"/>
              </a:lnSpc>
              <a:buClr>
                <a:srgbClr val="7E7E7E"/>
              </a:buClr>
              <a:tabLst>
                <a:tab pos="356235" algn="l"/>
              </a:tabLst>
            </a:pPr>
            <a:r>
              <a:rPr lang="fr-FR" sz="2000" spc="-20" dirty="0"/>
              <a:t>	</a:t>
            </a:r>
            <a:r>
              <a:rPr lang="fr-FR" sz="2000" spc="-20" dirty="0" smtClean="0"/>
              <a:t>	(mouvement Leclerc)</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La promesse de cession stipulait qu’en l’absence d’accord des parties, le prix de cession serait déterminé par un collège de tiers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Désignés selon les prévisions des articles 1592 et 1843-4,</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Devant respecter les </a:t>
            </a:r>
            <a:r>
              <a:rPr lang="fr-FR" sz="2000" i="1" spc="-20" dirty="0" smtClean="0"/>
              <a:t>« règles en usage au sein du mouvement </a:t>
            </a:r>
          </a:p>
          <a:p>
            <a:pPr marL="12700">
              <a:lnSpc>
                <a:spcPct val="100000"/>
              </a:lnSpc>
              <a:buClr>
                <a:srgbClr val="7E7E7E"/>
              </a:buClr>
              <a:tabLst>
                <a:tab pos="356235" algn="l"/>
              </a:tabLst>
            </a:pPr>
            <a:r>
              <a:rPr lang="fr-FR" sz="2000" i="1" spc="-20" dirty="0"/>
              <a:t>	</a:t>
            </a:r>
            <a:r>
              <a:rPr lang="fr-FR" sz="2000" i="1" spc="-20" dirty="0" smtClean="0"/>
              <a:t>	  Leclerc »</a:t>
            </a:r>
            <a:r>
              <a:rPr lang="fr-FR" sz="2000" spc="-20" dirty="0" smtClean="0"/>
              <a:t>,</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Et pour l’évaluation du fonds de commerce, du droit au bail et </a:t>
            </a:r>
          </a:p>
          <a:p>
            <a:pPr marL="12700">
              <a:lnSpc>
                <a:spcPct val="100000"/>
              </a:lnSpc>
              <a:buClr>
                <a:srgbClr val="7E7E7E"/>
              </a:buClr>
              <a:tabLst>
                <a:tab pos="356235" algn="l"/>
              </a:tabLst>
            </a:pPr>
            <a:r>
              <a:rPr lang="fr-FR" sz="2000" spc="-20" dirty="0"/>
              <a:t>	</a:t>
            </a:r>
            <a:r>
              <a:rPr lang="fr-FR" sz="2000" spc="-20" dirty="0" smtClean="0"/>
              <a:t>	  autres incorporels, faire application des </a:t>
            </a:r>
            <a:r>
              <a:rPr lang="fr-FR" sz="2000" i="1" spc="-20" dirty="0" smtClean="0"/>
              <a:t>« règles posées par le </a:t>
            </a:r>
          </a:p>
          <a:p>
            <a:pPr marL="12700">
              <a:lnSpc>
                <a:spcPct val="100000"/>
              </a:lnSpc>
              <a:buClr>
                <a:srgbClr val="7E7E7E"/>
              </a:buClr>
              <a:tabLst>
                <a:tab pos="356235" algn="l"/>
              </a:tabLst>
            </a:pPr>
            <a:r>
              <a:rPr lang="fr-FR" sz="2000" i="1" spc="-20" dirty="0"/>
              <a:t>	</a:t>
            </a:r>
            <a:r>
              <a:rPr lang="fr-FR" sz="2000" i="1" spc="-20" dirty="0" smtClean="0"/>
              <a:t>	  mouvement Leclerc »</a:t>
            </a:r>
            <a:r>
              <a:rPr lang="fr-FR" sz="2000" spc="-20" dirty="0" smtClean="0"/>
              <a: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sym typeface="Wingdings"/>
              </a:rPr>
              <a:t>		 Ces règles sont dépourvues de précision suffisante</a:t>
            </a:r>
            <a:r>
              <a:rPr lang="fr-FR" sz="2000" spc="-20" dirty="0" smtClean="0"/>
              <a:t>		</a:t>
            </a:r>
            <a:endParaRPr lang="fr-FR" sz="2000" spc="-20" dirty="0"/>
          </a:p>
          <a:p>
            <a:pPr marL="12700">
              <a:lnSpc>
                <a:spcPct val="100000"/>
              </a:lnSpc>
              <a:buClr>
                <a:srgbClr val="7E7E7E"/>
              </a:buClr>
              <a:tabLst>
                <a:tab pos="356235" algn="l"/>
              </a:tabLst>
            </a:pPr>
            <a:r>
              <a:rPr lang="fr-FR" sz="2000" spc="-20" dirty="0" smtClean="0"/>
              <a:t>		</a:t>
            </a:r>
            <a:r>
              <a:rPr lang="fr-FR" sz="2000" spc="-20" dirty="0" smtClean="0">
                <a:sym typeface="Wingdings"/>
              </a:rPr>
              <a:t> Aucune pièce versée aux débats </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Règles non déterminées</a:t>
            </a:r>
          </a:p>
          <a:p>
            <a:pPr marL="12700">
              <a:lnSpc>
                <a:spcPct val="100000"/>
              </a:lnSpc>
              <a:buClr>
                <a:srgbClr val="7E7E7E"/>
              </a:buClr>
              <a:tabLst>
                <a:tab pos="356235" algn="l"/>
              </a:tabLst>
            </a:pPr>
            <a:r>
              <a:rPr lang="fr-FR" sz="2000" spc="-20" dirty="0" smtClean="0"/>
              <a:t>		</a:t>
            </a:r>
            <a:r>
              <a:rPr lang="fr-FR" sz="2000" spc="-20" dirty="0" smtClean="0">
                <a:sym typeface="Wingdings"/>
              </a:rPr>
              <a:t> Le prix n’est pas déterminable : promesse annulée</a:t>
            </a:r>
            <a:endParaRPr lang="fr-FR" sz="2000" spc="-20" dirty="0"/>
          </a:p>
          <a:p>
            <a:pPr marL="12700">
              <a:lnSpc>
                <a:spcPct val="100000"/>
              </a:lnSpc>
              <a:buClr>
                <a:srgbClr val="7E7E7E"/>
              </a:buClr>
              <a:tabLst>
                <a:tab pos="356235" algn="l"/>
              </a:tabLst>
            </a:pP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90069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6178"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22</a:t>
            </a:fld>
            <a:endParaRPr spc="-10" dirty="0"/>
          </a:p>
        </p:txBody>
      </p:sp>
      <p:sp>
        <p:nvSpPr>
          <p:cNvPr id="5" name="object 5"/>
          <p:cNvSpPr txBox="1">
            <a:spLocks noGrp="1"/>
          </p:cNvSpPr>
          <p:nvPr>
            <p:ph type="body" idx="1"/>
          </p:nvPr>
        </p:nvSpPr>
        <p:spPr>
          <a:xfrm>
            <a:off x="609600" y="1"/>
            <a:ext cx="7880985" cy="4308872"/>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6.4.	Conseils pratiques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On ne peut naturellement donner aux avocats des préconisations</a:t>
            </a:r>
          </a:p>
          <a:p>
            <a:pPr marL="12700">
              <a:lnSpc>
                <a:spcPct val="100000"/>
              </a:lnSpc>
              <a:buClr>
                <a:srgbClr val="7E7E7E"/>
              </a:buClr>
              <a:tabLst>
                <a:tab pos="356235" algn="l"/>
              </a:tabLst>
            </a:pPr>
            <a:r>
              <a:rPr lang="fr-FR" sz="2000" spc="-20" dirty="0"/>
              <a:t>	</a:t>
            </a:r>
            <a:r>
              <a:rPr lang="fr-FR" sz="2000" spc="-20" dirty="0" smtClean="0"/>
              <a:t>	  d’ordre juridique,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Mais on peut conseiller aux experts financiers de refuser des </a:t>
            </a:r>
          </a:p>
          <a:p>
            <a:pPr marL="12700">
              <a:lnSpc>
                <a:spcPct val="100000"/>
              </a:lnSpc>
              <a:buClr>
                <a:srgbClr val="7E7E7E"/>
              </a:buClr>
              <a:tabLst>
                <a:tab pos="356235" algn="l"/>
              </a:tabLst>
            </a:pPr>
            <a:r>
              <a:rPr lang="fr-FR" sz="2000" spc="-20" dirty="0"/>
              <a:t>	</a:t>
            </a:r>
            <a:r>
              <a:rPr lang="fr-FR" sz="2000" spc="-20" dirty="0" smtClean="0"/>
              <a:t>	  missions hybrides mixant les articles 1592 et 1843-4,</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En amont, il est parfois possible d’être contacté avant la rédaction 		  les clauses dangereuses. Il est alors envisageable d’obtenir une </a:t>
            </a:r>
          </a:p>
          <a:p>
            <a:pPr marL="12700">
              <a:lnSpc>
                <a:spcPct val="100000"/>
              </a:lnSpc>
              <a:buClr>
                <a:srgbClr val="7E7E7E"/>
              </a:buClr>
              <a:tabLst>
                <a:tab pos="356235" algn="l"/>
              </a:tabLst>
            </a:pPr>
            <a:r>
              <a:rPr lang="fr-FR" sz="2000" spc="-20" dirty="0"/>
              <a:t>	</a:t>
            </a:r>
            <a:r>
              <a:rPr lang="fr-FR" sz="2000" spc="-20" dirty="0" smtClean="0"/>
              <a:t>	  intervention qui sera précisée dans la lettre de mission.</a:t>
            </a:r>
          </a:p>
          <a:p>
            <a:pPr marL="12700">
              <a:lnSpc>
                <a:spcPct val="100000"/>
              </a:lnSpc>
              <a:buClr>
                <a:srgbClr val="7E7E7E"/>
              </a:buClr>
              <a:tabLst>
                <a:tab pos="356235" algn="l"/>
              </a:tabLst>
            </a:pP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52221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23</a:t>
            </a:fld>
            <a:endParaRPr spc="-10" dirty="0"/>
          </a:p>
        </p:txBody>
      </p:sp>
      <p:sp>
        <p:nvSpPr>
          <p:cNvPr id="5" name="object 5"/>
          <p:cNvSpPr txBox="1">
            <a:spLocks noGrp="1"/>
          </p:cNvSpPr>
          <p:nvPr>
            <p:ph type="body" idx="1"/>
          </p:nvPr>
        </p:nvSpPr>
        <p:spPr>
          <a:xfrm>
            <a:off x="609600" y="1"/>
            <a:ext cx="7880985" cy="6278642"/>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800" b="1" spc="-20" dirty="0" smtClean="0"/>
              <a:t>7.		Arbitrage ou article 1592</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7.1.	Confusion des rôles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Dans un arrêt du 16 février 2010 n° 09-11586 de la Chambre </a:t>
            </a:r>
          </a:p>
          <a:p>
            <a:pPr marL="12700">
              <a:lnSpc>
                <a:spcPct val="100000"/>
              </a:lnSpc>
              <a:buClr>
                <a:srgbClr val="7E7E7E"/>
              </a:buClr>
              <a:tabLst>
                <a:tab pos="356235" algn="l"/>
              </a:tabLst>
            </a:pPr>
            <a:r>
              <a:rPr lang="fr-FR" sz="2000" spc="-20" dirty="0"/>
              <a:t>	</a:t>
            </a:r>
            <a:r>
              <a:rPr lang="fr-FR" sz="2000" spc="-20" dirty="0" smtClean="0"/>
              <a:t>	  commerciale, la Cour a indiqué qu’il y avait </a:t>
            </a:r>
            <a:r>
              <a:rPr lang="fr-FR" sz="2000" i="1" spc="-20" dirty="0" smtClean="0"/>
              <a:t>« expertise » </a:t>
            </a:r>
            <a:r>
              <a:rPr lang="fr-FR" sz="2000" spc="-20" dirty="0" smtClean="0"/>
              <a:t>1592 et </a:t>
            </a:r>
          </a:p>
          <a:p>
            <a:pPr marL="12700">
              <a:lnSpc>
                <a:spcPct val="100000"/>
              </a:lnSpc>
              <a:buClr>
                <a:srgbClr val="7E7E7E"/>
              </a:buClr>
              <a:tabLst>
                <a:tab pos="356235" algn="l"/>
              </a:tabLst>
            </a:pPr>
            <a:r>
              <a:rPr lang="fr-FR" sz="2000" spc="-20" dirty="0"/>
              <a:t>	</a:t>
            </a:r>
            <a:r>
              <a:rPr lang="fr-FR" sz="2000" spc="-20" dirty="0" smtClean="0"/>
              <a:t>	  non arbitrage dans une affaire où cédant et cessionnaire avaient </a:t>
            </a:r>
          </a:p>
          <a:p>
            <a:pPr marL="12700">
              <a:lnSpc>
                <a:spcPct val="100000"/>
              </a:lnSpc>
              <a:buClr>
                <a:srgbClr val="7E7E7E"/>
              </a:buClr>
              <a:tabLst>
                <a:tab pos="356235" algn="l"/>
              </a:tabLst>
            </a:pPr>
            <a:r>
              <a:rPr lang="fr-FR" sz="2000" spc="-20" dirty="0"/>
              <a:t>	</a:t>
            </a:r>
            <a:r>
              <a:rPr lang="fr-FR" sz="2000" spc="-20" dirty="0" smtClean="0"/>
              <a:t>	  confié à KPMG le soin d’arrêter le prix de cession des actions.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société acheteuse, mécontente de la solution, a essayé de faire </a:t>
            </a:r>
          </a:p>
          <a:p>
            <a:pPr marL="12700">
              <a:lnSpc>
                <a:spcPct val="100000"/>
              </a:lnSpc>
              <a:buClr>
                <a:srgbClr val="7E7E7E"/>
              </a:buClr>
              <a:tabLst>
                <a:tab pos="356235" algn="l"/>
              </a:tabLst>
            </a:pPr>
            <a:r>
              <a:rPr lang="fr-FR" sz="2000" spc="-20" dirty="0"/>
              <a:t>	</a:t>
            </a:r>
            <a:r>
              <a:rPr lang="fr-FR" sz="2000" spc="-20" dirty="0" smtClean="0"/>
              <a:t>	  requalifier le rapport du tiers estimateur en sentence arbitrale et a </a:t>
            </a:r>
          </a:p>
          <a:p>
            <a:pPr marL="12700">
              <a:lnSpc>
                <a:spcPct val="100000"/>
              </a:lnSpc>
              <a:buClr>
                <a:srgbClr val="7E7E7E"/>
              </a:buClr>
              <a:tabLst>
                <a:tab pos="356235" algn="l"/>
              </a:tabLst>
            </a:pPr>
            <a:r>
              <a:rPr lang="fr-FR" sz="2000" spc="-20" dirty="0"/>
              <a:t>	</a:t>
            </a:r>
            <a:r>
              <a:rPr lang="fr-FR" sz="2000" spc="-20" dirty="0" smtClean="0"/>
              <a:t>	  fait appel,</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Cour a suivi la société demanderesse dans sa démarche de </a:t>
            </a:r>
          </a:p>
          <a:p>
            <a:pPr marL="12700">
              <a:lnSpc>
                <a:spcPct val="100000"/>
              </a:lnSpc>
              <a:buClr>
                <a:srgbClr val="7E7E7E"/>
              </a:buClr>
              <a:tabLst>
                <a:tab pos="356235" algn="l"/>
              </a:tabLst>
            </a:pPr>
            <a:r>
              <a:rPr lang="fr-FR" sz="2000" spc="-20" dirty="0"/>
              <a:t>	</a:t>
            </a:r>
            <a:r>
              <a:rPr lang="fr-FR" sz="2000" spc="-20" dirty="0" smtClean="0"/>
              <a:t>	  requalification,</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Cour d’appel avait qualifié de sentence le rapport de KPMG,</a:t>
            </a:r>
          </a:p>
          <a:p>
            <a:pPr marL="12700">
              <a:lnSpc>
                <a:spcPct val="100000"/>
              </a:lnSpc>
              <a:buClr>
                <a:srgbClr val="7E7E7E"/>
              </a:buClr>
              <a:tabLst>
                <a:tab pos="356235" algn="l"/>
              </a:tabLst>
            </a:pP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99668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24</a:t>
            </a:fld>
            <a:endParaRPr spc="-10" dirty="0"/>
          </a:p>
        </p:txBody>
      </p:sp>
      <p:sp>
        <p:nvSpPr>
          <p:cNvPr id="5" name="object 5"/>
          <p:cNvSpPr txBox="1">
            <a:spLocks noGrp="1"/>
          </p:cNvSpPr>
          <p:nvPr>
            <p:ph type="body" idx="1"/>
          </p:nvPr>
        </p:nvSpPr>
        <p:spPr>
          <a:xfrm>
            <a:off x="609600" y="1"/>
            <a:ext cx="7880985" cy="6155531"/>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Elle a méconnu la loi du contrat et violé l’article 1134 alors qu’il </a:t>
            </a:r>
          </a:p>
          <a:p>
            <a:pPr marL="12700">
              <a:lnSpc>
                <a:spcPct val="100000"/>
              </a:lnSpc>
              <a:buClr>
                <a:srgbClr val="7E7E7E"/>
              </a:buClr>
              <a:tabLst>
                <a:tab pos="356235" algn="l"/>
              </a:tabLst>
            </a:pPr>
            <a:r>
              <a:rPr lang="fr-FR" sz="2000" spc="-20" dirty="0"/>
              <a:t>	</a:t>
            </a:r>
            <a:r>
              <a:rPr lang="fr-FR" sz="2000" spc="-20" dirty="0" smtClean="0"/>
              <a:t>	  résultait de ses constatations que le tiers avait reçu mission non </a:t>
            </a:r>
          </a:p>
          <a:p>
            <a:pPr marL="12700">
              <a:lnSpc>
                <a:spcPct val="100000"/>
              </a:lnSpc>
              <a:buClr>
                <a:srgbClr val="7E7E7E"/>
              </a:buClr>
              <a:tabLst>
                <a:tab pos="356235" algn="l"/>
              </a:tabLst>
            </a:pPr>
            <a:r>
              <a:rPr lang="fr-FR" sz="2000" spc="-20" dirty="0"/>
              <a:t>	</a:t>
            </a:r>
            <a:r>
              <a:rPr lang="fr-FR" sz="2000" spc="-20" dirty="0" smtClean="0"/>
              <a:t>	  d’exercer un pouvoir juridictionnel, mais de procéder sur des </a:t>
            </a:r>
          </a:p>
          <a:p>
            <a:pPr marL="12700">
              <a:lnSpc>
                <a:spcPct val="100000"/>
              </a:lnSpc>
              <a:buClr>
                <a:srgbClr val="7E7E7E"/>
              </a:buClr>
              <a:tabLst>
                <a:tab pos="356235" algn="l"/>
              </a:tabLst>
            </a:pPr>
            <a:r>
              <a:rPr lang="fr-FR" sz="2000" spc="-20" dirty="0"/>
              <a:t>	</a:t>
            </a:r>
            <a:r>
              <a:rPr lang="fr-FR" sz="2000" spc="-20" dirty="0" smtClean="0"/>
              <a:t>	  éléments de fait à un constat, c’est-à-dire à déterminer le prix,</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Chambre commerciale a cassé l’arrêt car le tiers n’a tranché </a:t>
            </a:r>
          </a:p>
          <a:p>
            <a:pPr marL="12700">
              <a:lnSpc>
                <a:spcPct val="100000"/>
              </a:lnSpc>
              <a:buClr>
                <a:srgbClr val="7E7E7E"/>
              </a:buClr>
              <a:tabLst>
                <a:tab pos="356235" algn="l"/>
              </a:tabLst>
            </a:pPr>
            <a:r>
              <a:rPr lang="fr-FR" sz="2000" spc="-20" dirty="0"/>
              <a:t>	</a:t>
            </a:r>
            <a:r>
              <a:rPr lang="fr-FR" sz="2000" spc="-20" dirty="0" smtClean="0"/>
              <a:t>	  aucun litige car il n’y avait pas de différend d’ordre juridique.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7.2.	Observations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détermination du prix est peut-être discutée par les parties, mais </a:t>
            </a:r>
          </a:p>
          <a:p>
            <a:pPr marL="12700">
              <a:lnSpc>
                <a:spcPct val="100000"/>
              </a:lnSpc>
              <a:buClr>
                <a:srgbClr val="7E7E7E"/>
              </a:buClr>
              <a:tabLst>
                <a:tab pos="356235" algn="l"/>
              </a:tabLst>
            </a:pPr>
            <a:r>
              <a:rPr lang="fr-FR" sz="2000" spc="-20" dirty="0"/>
              <a:t>	</a:t>
            </a:r>
            <a:r>
              <a:rPr lang="fr-FR" sz="2000" spc="-20" dirty="0" smtClean="0"/>
              <a:t>	  ce n’est pas sur la base d’une argumentation juridique. Certes, le </a:t>
            </a:r>
          </a:p>
          <a:p>
            <a:pPr marL="12700">
              <a:lnSpc>
                <a:spcPct val="100000"/>
              </a:lnSpc>
              <a:buClr>
                <a:srgbClr val="7E7E7E"/>
              </a:buClr>
              <a:tabLst>
                <a:tab pos="356235" algn="l"/>
              </a:tabLst>
            </a:pPr>
            <a:r>
              <a:rPr lang="fr-FR" sz="2000" spc="-20" dirty="0"/>
              <a:t>	</a:t>
            </a:r>
            <a:r>
              <a:rPr lang="fr-FR" sz="2000" spc="-20" dirty="0" smtClean="0"/>
              <a:t>	  tiers </a:t>
            </a:r>
            <a:r>
              <a:rPr lang="fr-FR" sz="2000" i="1" spc="-20" dirty="0" smtClean="0"/>
              <a:t>« interprète »</a:t>
            </a:r>
            <a:r>
              <a:rPr lang="fr-FR" sz="2000" spc="-20" dirty="0" smtClean="0"/>
              <a:t> les clauses du contrat mais ce n’étaient que des </a:t>
            </a:r>
          </a:p>
          <a:p>
            <a:pPr marL="12700">
              <a:lnSpc>
                <a:spcPct val="100000"/>
              </a:lnSpc>
              <a:buClr>
                <a:srgbClr val="7E7E7E"/>
              </a:buClr>
              <a:tabLst>
                <a:tab pos="356235" algn="l"/>
              </a:tabLst>
            </a:pPr>
            <a:r>
              <a:rPr lang="fr-FR" sz="2000" spc="-20" dirty="0"/>
              <a:t>	</a:t>
            </a:r>
            <a:r>
              <a:rPr lang="fr-FR" sz="2000" spc="-20" dirty="0" smtClean="0"/>
              <a:t>	  paramètres comptables,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Parfois la frontière est fragile,</a:t>
            </a:r>
          </a:p>
          <a:p>
            <a:pPr marL="12700">
              <a:lnSpc>
                <a:spcPct val="100000"/>
              </a:lnSpc>
              <a:buClr>
                <a:srgbClr val="7E7E7E"/>
              </a:buClr>
              <a:tabLst>
                <a:tab pos="356235" algn="l"/>
              </a:tabLst>
            </a:pPr>
            <a:r>
              <a:rPr lang="fr-FR" sz="2000" spc="-20" dirty="0"/>
              <a:t>	</a:t>
            </a:r>
            <a:r>
              <a:rPr lang="fr-FR" sz="2000" spc="-20" dirty="0" smtClean="0"/>
              <a:t>	</a:t>
            </a:r>
            <a:endParaRPr lang="fr-FR" sz="2000" spc="-20" dirty="0"/>
          </a:p>
          <a:p>
            <a:pPr marL="12700">
              <a:lnSpc>
                <a:spcPct val="100000"/>
              </a:lnSpc>
              <a:buClr>
                <a:srgbClr val="7E7E7E"/>
              </a:buClr>
              <a:tabLst>
                <a:tab pos="356235" algn="l"/>
              </a:tabLst>
            </a:pP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256172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25</a:t>
            </a:fld>
            <a:endParaRPr spc="-10" dirty="0"/>
          </a:p>
        </p:txBody>
      </p:sp>
      <p:sp>
        <p:nvSpPr>
          <p:cNvPr id="5" name="object 5"/>
          <p:cNvSpPr txBox="1">
            <a:spLocks noGrp="1"/>
          </p:cNvSpPr>
          <p:nvPr>
            <p:ph type="body" idx="1"/>
          </p:nvPr>
        </p:nvSpPr>
        <p:spPr>
          <a:xfrm>
            <a:off x="609600" y="1"/>
            <a:ext cx="7880985" cy="3693319"/>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a:t>
            </a:r>
            <a:r>
              <a:rPr lang="fr-FR" sz="2000" spc="-20" dirty="0"/>
              <a:t>J. </a:t>
            </a:r>
            <a:r>
              <a:rPr lang="fr-FR" sz="2000" spc="-20" dirty="0" err="1"/>
              <a:t>Moury</a:t>
            </a:r>
            <a:r>
              <a:rPr lang="fr-FR" sz="2000" spc="-20" dirty="0"/>
              <a:t> a bien montré le parallélisme de l’article 1592 et de </a:t>
            </a:r>
          </a:p>
          <a:p>
            <a:pPr marL="12700">
              <a:lnSpc>
                <a:spcPct val="100000"/>
              </a:lnSpc>
              <a:buClr>
                <a:srgbClr val="7E7E7E"/>
              </a:buClr>
              <a:tabLst>
                <a:tab pos="356235" algn="l"/>
              </a:tabLst>
            </a:pPr>
            <a:r>
              <a:rPr lang="fr-FR" sz="2000" spc="-20" dirty="0"/>
              <a:t>		  l’arbitrage, mais les figures s’écartent ensuite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a:t>
            </a:r>
            <a:r>
              <a:rPr lang="fr-FR" sz="2000" spc="-20" dirty="0" smtClean="0">
                <a:sym typeface="Wingdings"/>
              </a:rPr>
              <a:t> La jurisprudence exige l’existence d’un litige,</a:t>
            </a:r>
          </a:p>
          <a:p>
            <a:pPr marL="12700">
              <a:lnSpc>
                <a:spcPct val="100000"/>
              </a:lnSpc>
              <a:buClr>
                <a:srgbClr val="7E7E7E"/>
              </a:buClr>
              <a:tabLst>
                <a:tab pos="356235" algn="l"/>
              </a:tabLst>
            </a:pPr>
            <a:endParaRPr lang="fr-FR" sz="2000" spc="-20" dirty="0" smtClean="0">
              <a:sym typeface="Wingdings"/>
            </a:endParaRP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Mais pour qu’il y ait arbitrage, il faut la volonté des parties de </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conférer au tiers un pouvoir juridictionnel,</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214387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26</a:t>
            </a:fld>
            <a:endParaRPr spc="-10" dirty="0"/>
          </a:p>
        </p:txBody>
      </p:sp>
      <p:sp>
        <p:nvSpPr>
          <p:cNvPr id="5" name="object 5"/>
          <p:cNvSpPr txBox="1">
            <a:spLocks noGrp="1"/>
          </p:cNvSpPr>
          <p:nvPr>
            <p:ph type="body" idx="1"/>
          </p:nvPr>
        </p:nvSpPr>
        <p:spPr>
          <a:xfrm>
            <a:off x="609600" y="1"/>
            <a:ext cx="7880985" cy="5663089"/>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800" b="1" spc="-20" dirty="0" smtClean="0"/>
              <a:t>8.		Arbitrage et article 1843-4</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8.0	.	L’arrêt de la Chambre commerciale du 10 oct. 2018 n° </a:t>
            </a:r>
            <a:r>
              <a:rPr lang="fr-FR" sz="2000" spc="-20" dirty="0" smtClean="0"/>
              <a:t>16-22.215</a:t>
            </a: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La fixation du prix de rachat de parts sociales par un expert </a:t>
            </a:r>
          </a:p>
          <a:p>
            <a:pPr marL="12700">
              <a:lnSpc>
                <a:spcPct val="100000"/>
              </a:lnSpc>
              <a:buClr>
                <a:srgbClr val="7E7E7E"/>
              </a:buClr>
              <a:tabLst>
                <a:tab pos="356235" algn="l"/>
              </a:tabLst>
            </a:pPr>
            <a:r>
              <a:rPr lang="fr-FR" sz="2000" spc="-20" dirty="0"/>
              <a:t>	</a:t>
            </a:r>
            <a:r>
              <a:rPr lang="fr-FR" sz="2000" spc="-20" dirty="0" smtClean="0"/>
              <a:t>	  confronté à l’arbitrage (Dalloz 25 octobre 2018),</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Validité du recours à l’arbitrage pour l’évaluation des droits sociaux </a:t>
            </a:r>
          </a:p>
          <a:p>
            <a:pPr marL="12700">
              <a:lnSpc>
                <a:spcPct val="100000"/>
              </a:lnSpc>
              <a:buClr>
                <a:srgbClr val="7E7E7E"/>
              </a:buClr>
              <a:tabLst>
                <a:tab pos="356235" algn="l"/>
              </a:tabLst>
            </a:pPr>
            <a:r>
              <a:rPr lang="fr-FR" sz="2000" spc="-20" dirty="0"/>
              <a:t>	</a:t>
            </a:r>
            <a:r>
              <a:rPr lang="fr-FR" sz="2000" spc="-20" dirty="0" smtClean="0"/>
              <a:t>	  malgré l’article 1843-4 du Code civil (Joly janvier 2019),</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Prix des actions : la difficile conciliation entre l’arbitre et l’expert </a:t>
            </a:r>
          </a:p>
          <a:p>
            <a:pPr marL="12700">
              <a:lnSpc>
                <a:spcPct val="100000"/>
              </a:lnSpc>
              <a:buClr>
                <a:srgbClr val="7E7E7E"/>
              </a:buClr>
              <a:tabLst>
                <a:tab pos="356235" algn="l"/>
              </a:tabLst>
            </a:pPr>
            <a:r>
              <a:rPr lang="fr-FR" sz="2000" spc="-20" dirty="0"/>
              <a:t>	</a:t>
            </a:r>
            <a:r>
              <a:rPr lang="fr-FR" sz="2000" spc="-20" dirty="0" smtClean="0"/>
              <a:t>	  (Option Finance 18 février 2019),</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Synthèse  </a:t>
            </a:r>
            <a:r>
              <a:rPr lang="fr-FR" sz="2000" spc="-20" dirty="0" err="1" smtClean="0"/>
              <a:t>GdC</a:t>
            </a:r>
            <a:r>
              <a:rPr lang="fr-FR" sz="2000" spc="-20" dirty="0" smtClean="0"/>
              <a:t> du 20 mars 2019 CNEJGE.</a:t>
            </a:r>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429156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27</a:t>
            </a:fld>
            <a:endParaRPr spc="-10" dirty="0"/>
          </a:p>
        </p:txBody>
      </p:sp>
      <p:sp>
        <p:nvSpPr>
          <p:cNvPr id="5" name="object 5"/>
          <p:cNvSpPr txBox="1">
            <a:spLocks noGrp="1"/>
          </p:cNvSpPr>
          <p:nvPr>
            <p:ph type="body" idx="1"/>
          </p:nvPr>
        </p:nvSpPr>
        <p:spPr>
          <a:xfrm>
            <a:off x="609600" y="1"/>
            <a:ext cx="7880985" cy="5847755"/>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000" spc="-20" dirty="0" smtClean="0"/>
              <a:t>8.1.	Questionnement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L’arbitre peut-il, dans le cadre de l’application des dispositions </a:t>
            </a:r>
          </a:p>
          <a:p>
            <a:pPr marL="12700">
              <a:lnSpc>
                <a:spcPct val="100000"/>
              </a:lnSpc>
              <a:buClr>
                <a:srgbClr val="7E7E7E"/>
              </a:buClr>
              <a:tabLst>
                <a:tab pos="356235" algn="l"/>
              </a:tabLst>
            </a:pPr>
            <a:r>
              <a:rPr lang="fr-FR" sz="2000" spc="-20" dirty="0"/>
              <a:t>	</a:t>
            </a:r>
            <a:r>
              <a:rPr lang="fr-FR" sz="2000" spc="-20" dirty="0" smtClean="0"/>
              <a:t>	d’ordre public de l’article 1843-4, cumulativement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Exercer la mission technique de déterminer la valeur des parts </a:t>
            </a:r>
          </a:p>
          <a:p>
            <a:pPr marL="12700">
              <a:lnSpc>
                <a:spcPct val="100000"/>
              </a:lnSpc>
              <a:buClr>
                <a:srgbClr val="7E7E7E"/>
              </a:buClr>
              <a:tabLst>
                <a:tab pos="356235" algn="l"/>
              </a:tabLst>
            </a:pPr>
            <a:r>
              <a:rPr lang="fr-FR" sz="2000" spc="-20" dirty="0"/>
              <a:t>	</a:t>
            </a:r>
            <a:r>
              <a:rPr lang="fr-FR" sz="2000" spc="-20" dirty="0" smtClean="0"/>
              <a:t>	  sociales,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et juridiquement trancher le litige relatif à la détermination du prix </a:t>
            </a:r>
          </a:p>
          <a:p>
            <a:pPr marL="12700">
              <a:lnSpc>
                <a:spcPct val="100000"/>
              </a:lnSpc>
              <a:buClr>
                <a:srgbClr val="7E7E7E"/>
              </a:buClr>
              <a:tabLst>
                <a:tab pos="356235" algn="l"/>
              </a:tabLst>
            </a:pPr>
            <a:r>
              <a:rPr lang="fr-FR" sz="2000" spc="-20" dirty="0"/>
              <a:t>	</a:t>
            </a:r>
            <a:r>
              <a:rPr lang="fr-FR" sz="2000" spc="-20" dirty="0" smtClean="0"/>
              <a:t>	  de cession de ces mêmes parts sociales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8.2.	Contexte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Il concerne l’exclusion d’un associé au sein du Groupement </a:t>
            </a:r>
          </a:p>
          <a:p>
            <a:pPr marL="12700">
              <a:lnSpc>
                <a:spcPct val="100000"/>
              </a:lnSpc>
              <a:buClr>
                <a:srgbClr val="7E7E7E"/>
              </a:buClr>
              <a:tabLst>
                <a:tab pos="356235" algn="l"/>
              </a:tabLst>
            </a:pPr>
            <a:r>
              <a:rPr lang="fr-FR" sz="2000" spc="-20" dirty="0"/>
              <a:t>	</a:t>
            </a:r>
            <a:r>
              <a:rPr lang="fr-FR" sz="2000" spc="-20" dirty="0" smtClean="0"/>
              <a:t>	  Intermarché et de la Société Civile des Mousquetaires (SCM),</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32773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28</a:t>
            </a:fld>
            <a:endParaRPr spc="-10" dirty="0"/>
          </a:p>
        </p:txBody>
      </p:sp>
      <p:sp>
        <p:nvSpPr>
          <p:cNvPr id="5" name="object 5"/>
          <p:cNvSpPr txBox="1">
            <a:spLocks noGrp="1"/>
          </p:cNvSpPr>
          <p:nvPr>
            <p:ph type="body" idx="1"/>
          </p:nvPr>
        </p:nvSpPr>
        <p:spPr>
          <a:xfrm>
            <a:off x="609600" y="1"/>
            <a:ext cx="7880985" cy="5539978"/>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Une clause d’arbitrage prévoyait que les parties désignent, en tant </a:t>
            </a:r>
          </a:p>
          <a:p>
            <a:pPr marL="12700">
              <a:lnSpc>
                <a:spcPct val="100000"/>
              </a:lnSpc>
              <a:buClr>
                <a:srgbClr val="7E7E7E"/>
              </a:buClr>
              <a:tabLst>
                <a:tab pos="356235" algn="l"/>
              </a:tabLst>
            </a:pPr>
            <a:r>
              <a:rPr lang="fr-FR" sz="2000" spc="-20" dirty="0"/>
              <a:t>	</a:t>
            </a:r>
            <a:r>
              <a:rPr lang="fr-FR" sz="2000" spc="-20" dirty="0" smtClean="0"/>
              <a:t>	  que de besoin, le Tribunal arbitral pour exercer, en cas de </a:t>
            </a:r>
          </a:p>
          <a:p>
            <a:pPr marL="12700">
              <a:lnSpc>
                <a:spcPct val="100000"/>
              </a:lnSpc>
              <a:buClr>
                <a:srgbClr val="7E7E7E"/>
              </a:buClr>
              <a:tabLst>
                <a:tab pos="356235" algn="l"/>
              </a:tabLst>
            </a:pPr>
            <a:r>
              <a:rPr lang="fr-FR" sz="2000" spc="-20" dirty="0"/>
              <a:t>	</a:t>
            </a:r>
            <a:r>
              <a:rPr lang="fr-FR" sz="2000" spc="-20" dirty="0" smtClean="0"/>
              <a:t>	  contestation de la valeur de remboursement des parts des associés </a:t>
            </a:r>
          </a:p>
          <a:p>
            <a:pPr marL="12700">
              <a:lnSpc>
                <a:spcPct val="100000"/>
              </a:lnSpc>
              <a:buClr>
                <a:srgbClr val="7E7E7E"/>
              </a:buClr>
              <a:tabLst>
                <a:tab pos="356235" algn="l"/>
              </a:tabLst>
            </a:pPr>
            <a:r>
              <a:rPr lang="fr-FR" sz="2000" spc="-20" dirty="0"/>
              <a:t>	</a:t>
            </a:r>
            <a:r>
              <a:rPr lang="fr-FR" sz="2000" spc="-20" dirty="0" smtClean="0"/>
              <a:t>	  retrayants ou exclus telle que déterminée par les statuts et le </a:t>
            </a:r>
          </a:p>
          <a:p>
            <a:pPr marL="12700">
              <a:lnSpc>
                <a:spcPct val="100000"/>
              </a:lnSpc>
              <a:buClr>
                <a:srgbClr val="7E7E7E"/>
              </a:buClr>
              <a:tabLst>
                <a:tab pos="356235" algn="l"/>
              </a:tabLst>
            </a:pPr>
            <a:r>
              <a:rPr lang="fr-FR" sz="2000" spc="-20" dirty="0"/>
              <a:t>	</a:t>
            </a:r>
            <a:r>
              <a:rPr lang="fr-FR" sz="2000" spc="-20" dirty="0" smtClean="0"/>
              <a:t>	  règlement intérieur les pouvoirs de l’expert chargé d’évaluer le </a:t>
            </a:r>
          </a:p>
          <a:p>
            <a:pPr marL="12700">
              <a:lnSpc>
                <a:spcPct val="100000"/>
              </a:lnSpc>
              <a:buClr>
                <a:srgbClr val="7E7E7E"/>
              </a:buClr>
              <a:tabLst>
                <a:tab pos="356235" algn="l"/>
              </a:tabLst>
            </a:pPr>
            <a:r>
              <a:rPr lang="fr-FR" sz="2000" spc="-20" dirty="0"/>
              <a:t>	</a:t>
            </a:r>
            <a:r>
              <a:rPr lang="fr-FR" sz="2000" spc="-20" dirty="0" smtClean="0"/>
              <a:t>	  montant de remboursement des parts conformément à l’article </a:t>
            </a:r>
          </a:p>
          <a:p>
            <a:pPr marL="12700">
              <a:lnSpc>
                <a:spcPct val="100000"/>
              </a:lnSpc>
              <a:buClr>
                <a:srgbClr val="7E7E7E"/>
              </a:buClr>
              <a:tabLst>
                <a:tab pos="356235" algn="l"/>
              </a:tabLst>
            </a:pPr>
            <a:r>
              <a:rPr lang="fr-FR" sz="2000" spc="-20" dirty="0"/>
              <a:t>	</a:t>
            </a:r>
            <a:r>
              <a:rPr lang="fr-FR" sz="2000" spc="-20" dirty="0" smtClean="0"/>
              <a:t>	  1843-4 du Code civil,</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En septembre 2012, Monsieur G. reçoit un chèque de 123.750 € </a:t>
            </a:r>
          </a:p>
          <a:p>
            <a:pPr marL="12700">
              <a:lnSpc>
                <a:spcPct val="100000"/>
              </a:lnSpc>
              <a:buClr>
                <a:srgbClr val="7E7E7E"/>
              </a:buClr>
              <a:tabLst>
                <a:tab pos="356235" algn="l"/>
              </a:tabLst>
            </a:pPr>
            <a:r>
              <a:rPr lang="fr-FR" sz="2000" spc="-20" dirty="0"/>
              <a:t>	</a:t>
            </a:r>
            <a:r>
              <a:rPr lang="fr-FR" sz="2000" spc="-20" dirty="0" smtClean="0"/>
              <a:t>	  correspondant à la valeur des parts déterminée à partir des </a:t>
            </a:r>
          </a:p>
          <a:p>
            <a:pPr marL="12700">
              <a:lnSpc>
                <a:spcPct val="100000"/>
              </a:lnSpc>
              <a:buClr>
                <a:srgbClr val="7E7E7E"/>
              </a:buClr>
              <a:tabLst>
                <a:tab pos="356235" algn="l"/>
              </a:tabLst>
            </a:pPr>
            <a:r>
              <a:rPr lang="fr-FR" sz="2000" spc="-20" dirty="0"/>
              <a:t>	</a:t>
            </a:r>
            <a:r>
              <a:rPr lang="fr-FR" sz="2000" spc="-20" dirty="0" smtClean="0"/>
              <a:t>	  dispositions statutaires et du règlement intérieur (valeur initiale de </a:t>
            </a:r>
          </a:p>
          <a:p>
            <a:pPr marL="12700">
              <a:lnSpc>
                <a:spcPct val="100000"/>
              </a:lnSpc>
              <a:buClr>
                <a:srgbClr val="7E7E7E"/>
              </a:buClr>
              <a:tabLst>
                <a:tab pos="356235" algn="l"/>
              </a:tabLst>
            </a:pPr>
            <a:r>
              <a:rPr lang="fr-FR" sz="2000" spc="-20" dirty="0"/>
              <a:t>	</a:t>
            </a:r>
            <a:r>
              <a:rPr lang="fr-FR" sz="2000" spc="-20" dirty="0" smtClean="0"/>
              <a:t>	  souscription),</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Monsieur G. conteste la valeur retenue par l’AG et recourt à </a:t>
            </a:r>
          </a:p>
          <a:p>
            <a:pPr marL="12700">
              <a:lnSpc>
                <a:spcPct val="100000"/>
              </a:lnSpc>
              <a:buClr>
                <a:srgbClr val="7E7E7E"/>
              </a:buClr>
              <a:tabLst>
                <a:tab pos="356235" algn="l"/>
              </a:tabLst>
            </a:pPr>
            <a:r>
              <a:rPr lang="fr-FR" sz="2000" spc="-20" dirty="0"/>
              <a:t>	</a:t>
            </a:r>
            <a:r>
              <a:rPr lang="fr-FR" sz="2000" spc="-20" dirty="0" smtClean="0"/>
              <a:t>	  l’article 1843-4 en assignant le 30 janvier 2015 la SCM à l’effet </a:t>
            </a:r>
          </a:p>
          <a:p>
            <a:pPr marL="12700">
              <a:lnSpc>
                <a:spcPct val="100000"/>
              </a:lnSpc>
              <a:buClr>
                <a:srgbClr val="7E7E7E"/>
              </a:buClr>
              <a:tabLst>
                <a:tab pos="356235" algn="l"/>
              </a:tabLst>
            </a:pPr>
            <a:r>
              <a:rPr lang="fr-FR" sz="2000" spc="-20" dirty="0"/>
              <a:t>	</a:t>
            </a:r>
            <a:r>
              <a:rPr lang="fr-FR" sz="2000" spc="-20" dirty="0" smtClean="0"/>
              <a:t>	  d’obtenir la désignation d’un expert,</a:t>
            </a:r>
          </a:p>
          <a:p>
            <a:pPr marL="12700">
              <a:lnSpc>
                <a:spcPct val="100000"/>
              </a:lnSpc>
              <a:buClr>
                <a:srgbClr val="7E7E7E"/>
              </a:buClr>
              <a:tabLst>
                <a:tab pos="356235" algn="l"/>
              </a:tabLst>
            </a:pPr>
            <a:r>
              <a:rPr lang="fr-FR" sz="2000" spc="-20" dirty="0"/>
              <a:t>	</a:t>
            </a: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2739610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29</a:t>
            </a:fld>
            <a:endParaRPr spc="-10" dirty="0"/>
          </a:p>
        </p:txBody>
      </p:sp>
      <p:sp>
        <p:nvSpPr>
          <p:cNvPr id="5" name="object 5"/>
          <p:cNvSpPr txBox="1">
            <a:spLocks noGrp="1"/>
          </p:cNvSpPr>
          <p:nvPr>
            <p:ph type="body" idx="1"/>
          </p:nvPr>
        </p:nvSpPr>
        <p:spPr>
          <a:xfrm>
            <a:off x="609600" y="1"/>
            <a:ext cx="7880985" cy="6155531"/>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Par ordonnance rendue en la forme des référés et contradictoire, le </a:t>
            </a:r>
          </a:p>
          <a:p>
            <a:pPr marL="12700">
              <a:lnSpc>
                <a:spcPct val="100000"/>
              </a:lnSpc>
              <a:buClr>
                <a:srgbClr val="7E7E7E"/>
              </a:buClr>
              <a:tabLst>
                <a:tab pos="356235" algn="l"/>
              </a:tabLst>
            </a:pPr>
            <a:r>
              <a:rPr lang="fr-FR" sz="2000" spc="-20" dirty="0"/>
              <a:t>	</a:t>
            </a:r>
            <a:r>
              <a:rPr lang="fr-FR" sz="2000" spc="-20" dirty="0" smtClean="0"/>
              <a:t>	  Président du TGI se déclare incompétent,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 5 mai 2015, Monsieur G. conteste devant le Cour d’appel la </a:t>
            </a:r>
          </a:p>
          <a:p>
            <a:pPr marL="12700">
              <a:lnSpc>
                <a:spcPct val="100000"/>
              </a:lnSpc>
              <a:buClr>
                <a:srgbClr val="7E7E7E"/>
              </a:buClr>
              <a:tabLst>
                <a:tab pos="356235" algn="l"/>
              </a:tabLst>
            </a:pPr>
            <a:r>
              <a:rPr lang="fr-FR" sz="2000" spc="-20" dirty="0"/>
              <a:t>	</a:t>
            </a:r>
            <a:r>
              <a:rPr lang="fr-FR" sz="2000" spc="-20" dirty="0" smtClean="0"/>
              <a:t>	  décision en soutenant que la mission du Tribunal arbitral ne pouvait </a:t>
            </a:r>
          </a:p>
          <a:p>
            <a:pPr marL="12700">
              <a:lnSpc>
                <a:spcPct val="100000"/>
              </a:lnSpc>
              <a:buClr>
                <a:srgbClr val="7E7E7E"/>
              </a:buClr>
              <a:tabLst>
                <a:tab pos="356235" algn="l"/>
              </a:tabLst>
            </a:pPr>
            <a:r>
              <a:rPr lang="fr-FR" sz="2000" spc="-20" dirty="0"/>
              <a:t>	</a:t>
            </a:r>
            <a:r>
              <a:rPr lang="fr-FR" sz="2000" spc="-20" dirty="0" smtClean="0"/>
              <a:t>	  inclure les pouvoirs de tiers estimateur,</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 14 juin 2016, la Cour d’appel déclare irrecevable l’appel nullité </a:t>
            </a:r>
          </a:p>
          <a:p>
            <a:pPr marL="12700">
              <a:lnSpc>
                <a:spcPct val="100000"/>
              </a:lnSpc>
              <a:buClr>
                <a:srgbClr val="7E7E7E"/>
              </a:buClr>
              <a:tabLst>
                <a:tab pos="356235" algn="l"/>
              </a:tabLst>
            </a:pPr>
            <a:r>
              <a:rPr lang="fr-FR" sz="2000" spc="-20" dirty="0"/>
              <a:t>	</a:t>
            </a:r>
            <a:r>
              <a:rPr lang="fr-FR" sz="2000" spc="-20" dirty="0" smtClean="0"/>
              <a:t>	  formé par Monsieur G. en considérant notamment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décision prise par le TGI en matière d’article 1843-4 est sans </a:t>
            </a:r>
          </a:p>
          <a:p>
            <a:pPr marL="12700">
              <a:lnSpc>
                <a:spcPct val="100000"/>
              </a:lnSpc>
              <a:buClr>
                <a:srgbClr val="7E7E7E"/>
              </a:buClr>
              <a:tabLst>
                <a:tab pos="356235" algn="l"/>
              </a:tabLst>
            </a:pPr>
            <a:r>
              <a:rPr lang="fr-FR" sz="2000" spc="-20" dirty="0"/>
              <a:t>	</a:t>
            </a:r>
            <a:r>
              <a:rPr lang="fr-FR" sz="2000" spc="-20" dirty="0" smtClean="0"/>
              <a:t>	    recours possible,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Les dispositions de l’article 1448 du CPC,</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Nonobstant, le caractère d’ordre public de l’article 1843-4, </a:t>
            </a:r>
          </a:p>
          <a:p>
            <a:pPr marL="12700">
              <a:lnSpc>
                <a:spcPct val="100000"/>
              </a:lnSpc>
              <a:buClr>
                <a:srgbClr val="7E7E7E"/>
              </a:buClr>
              <a:tabLst>
                <a:tab pos="356235" algn="l"/>
              </a:tabLst>
            </a:pPr>
            <a:r>
              <a:rPr lang="fr-FR" sz="2000" spc="-20" dirty="0"/>
              <a:t>	</a:t>
            </a:r>
            <a:r>
              <a:rPr lang="fr-FR" sz="2000" spc="-20" dirty="0" smtClean="0"/>
              <a:t>	    l’</a:t>
            </a:r>
            <a:r>
              <a:rPr lang="fr-FR" sz="2000" spc="-20" dirty="0" err="1" smtClean="0"/>
              <a:t>arbitrabilité</a:t>
            </a:r>
            <a:r>
              <a:rPr lang="fr-FR" sz="2000" spc="-20" dirty="0" smtClean="0"/>
              <a:t> du litige n’est pas exclue de ce seul fait,</a:t>
            </a:r>
          </a:p>
          <a:p>
            <a:pPr marL="12700">
              <a:lnSpc>
                <a:spcPct val="100000"/>
              </a:lnSpc>
              <a:buClr>
                <a:srgbClr val="7E7E7E"/>
              </a:buClr>
              <a:tabLst>
                <a:tab pos="356235" algn="l"/>
              </a:tabLst>
            </a:pPr>
            <a:r>
              <a:rPr lang="fr-FR" sz="2000" spc="-20" dirty="0"/>
              <a:t>	</a:t>
            </a: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33063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a:t>
            </a:fld>
            <a:endParaRPr spc="-10" dirty="0"/>
          </a:p>
        </p:txBody>
      </p:sp>
      <p:sp>
        <p:nvSpPr>
          <p:cNvPr id="5" name="object 5"/>
          <p:cNvSpPr txBox="1">
            <a:spLocks noGrp="1"/>
          </p:cNvSpPr>
          <p:nvPr>
            <p:ph type="body" idx="1"/>
          </p:nvPr>
        </p:nvSpPr>
        <p:spPr>
          <a:xfrm>
            <a:off x="653415" y="991793"/>
            <a:ext cx="7837170" cy="3754874"/>
          </a:xfrm>
          <a:prstGeom prst="rect">
            <a:avLst/>
          </a:prstGeom>
        </p:spPr>
        <p:txBody>
          <a:bodyPr vert="horz" wrap="square" lIns="0" tIns="0" rIns="0" bIns="0" rtlCol="0">
            <a:spAutoFit/>
          </a:bodyPr>
          <a:lstStyle/>
          <a:p>
            <a:pPr marL="355600" indent="-342900">
              <a:lnSpc>
                <a:spcPct val="100000"/>
              </a:lnSpc>
              <a:buClr>
                <a:srgbClr val="7E7E7E"/>
              </a:buClr>
              <a:buFont typeface="Wingdings 2"/>
              <a:buChar char=""/>
              <a:tabLst>
                <a:tab pos="356235" algn="l"/>
              </a:tabLst>
            </a:pPr>
            <a:r>
              <a:rPr lang="fr-FR" sz="2000" spc="-20" dirty="0" smtClean="0"/>
              <a:t>Les opérations de cession soulèvent un lourd contentieux, le plus souvent les litiges portent sur la détermination du prix de cession.</a:t>
            </a:r>
          </a:p>
          <a:p>
            <a:pPr marL="12700">
              <a:lnSpc>
                <a:spcPct val="100000"/>
              </a:lnSpc>
              <a:buClr>
                <a:srgbClr val="7E7E7E"/>
              </a:buClr>
              <a:tabLst>
                <a:tab pos="356235" algn="l"/>
              </a:tabLst>
            </a:pPr>
            <a:endParaRPr lang="fr-FR" sz="2000" spc="-20" dirty="0" smtClean="0"/>
          </a:p>
          <a:p>
            <a:pPr marL="355600" indent="-342900">
              <a:lnSpc>
                <a:spcPct val="100000"/>
              </a:lnSpc>
              <a:buClr>
                <a:srgbClr val="7E7E7E"/>
              </a:buClr>
              <a:buFont typeface="Wingdings 2"/>
              <a:buChar char=""/>
              <a:tabLst>
                <a:tab pos="356235" algn="l"/>
              </a:tabLst>
            </a:pPr>
            <a:r>
              <a:rPr lang="fr-FR" sz="2000" spc="-20" dirty="0" smtClean="0"/>
              <a:t>Quelles sont les solutions préconisées par les praticiens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les interventions d’un </a:t>
            </a:r>
            <a:r>
              <a:rPr lang="fr-FR" sz="2000" i="1" spc="-20" dirty="0" smtClean="0"/>
              <a:t>« expert »</a:t>
            </a:r>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000" spc="-20" dirty="0"/>
              <a:t>	</a:t>
            </a:r>
            <a:r>
              <a:rPr lang="fr-FR" sz="2000" spc="-20" dirty="0" smtClean="0"/>
              <a:t>- l’arbitrage</a:t>
            </a:r>
          </a:p>
          <a:p>
            <a:pPr marL="12700">
              <a:lnSpc>
                <a:spcPct val="100000"/>
              </a:lnSpc>
              <a:buClr>
                <a:srgbClr val="7E7E7E"/>
              </a:buClr>
              <a:tabLst>
                <a:tab pos="356235" algn="l"/>
              </a:tabLst>
            </a:pPr>
            <a:endParaRPr lang="fr-FR" sz="2800" spc="-20" dirty="0"/>
          </a:p>
          <a:p>
            <a:pPr marL="12700">
              <a:lnSpc>
                <a:spcPct val="100000"/>
              </a:lnSpc>
              <a:buClr>
                <a:srgbClr val="7E7E7E"/>
              </a:buClr>
              <a:tabLst>
                <a:tab pos="356235" algn="l"/>
              </a:tabLst>
            </a:pPr>
            <a:endParaRPr lang="fr-FR" sz="2800" spc="-20" dirty="0" smtClean="0"/>
          </a:p>
          <a:p>
            <a:pPr marL="12700">
              <a:lnSpc>
                <a:spcPct val="100000"/>
              </a:lnSpc>
              <a:buClr>
                <a:srgbClr val="7E7E7E"/>
              </a:buClr>
              <a:tabLst>
                <a:tab pos="356235" algn="l"/>
              </a:tabLst>
            </a:pPr>
            <a:endParaRPr lang="fr-FR" sz="2800" spc="-20" dirty="0"/>
          </a:p>
        </p:txBody>
      </p:sp>
      <p:sp>
        <p:nvSpPr>
          <p:cNvPr id="4" name="Espace réservé du pied de page 3"/>
          <p:cNvSpPr>
            <a:spLocks noGrp="1"/>
          </p:cNvSpPr>
          <p:nvPr>
            <p:ph type="ftr" sz="quarter" idx="5"/>
          </p:nvPr>
        </p:nvSpPr>
        <p:spPr>
          <a:xfrm>
            <a:off x="0" y="6400800"/>
            <a:ext cx="6035039" cy="369332"/>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998545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30</a:t>
            </a:fld>
            <a:endParaRPr spc="-10" dirty="0"/>
          </a:p>
        </p:txBody>
      </p:sp>
      <p:sp>
        <p:nvSpPr>
          <p:cNvPr id="5" name="object 5"/>
          <p:cNvSpPr txBox="1">
            <a:spLocks noGrp="1"/>
          </p:cNvSpPr>
          <p:nvPr>
            <p:ph type="body" idx="1"/>
          </p:nvPr>
        </p:nvSpPr>
        <p:spPr>
          <a:xfrm>
            <a:off x="609600" y="1"/>
            <a:ext cx="7880985" cy="5847755"/>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La clause accorde aux arbitres le pouvoir de procéder à</a:t>
            </a:r>
          </a:p>
          <a:p>
            <a:pPr marL="12700">
              <a:lnSpc>
                <a:spcPct val="100000"/>
              </a:lnSpc>
              <a:buClr>
                <a:srgbClr val="7E7E7E"/>
              </a:buClr>
              <a:tabLst>
                <a:tab pos="356235" algn="l"/>
              </a:tabLst>
            </a:pPr>
            <a:r>
              <a:rPr lang="fr-FR" sz="2000" spc="-20" dirty="0"/>
              <a:t>	</a:t>
            </a:r>
            <a:r>
              <a:rPr lang="fr-FR" sz="2000" spc="-20" dirty="0" smtClean="0"/>
              <a:t>	     l’évaluation </a:t>
            </a:r>
            <a:r>
              <a:rPr lang="fr-FR" sz="2000" u="sng" spc="-20" dirty="0" smtClean="0"/>
              <a:t>et</a:t>
            </a:r>
            <a:r>
              <a:rPr lang="fr-FR" sz="2000" spc="-20" dirty="0" smtClean="0"/>
              <a:t> de trancher le litige,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L’arrêt du 10 octobre 2018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Les décisions rendues en application de l’article 1843-4 sont sans </a:t>
            </a:r>
          </a:p>
          <a:p>
            <a:pPr marL="12700">
              <a:lnSpc>
                <a:spcPct val="100000"/>
              </a:lnSpc>
              <a:buClr>
                <a:srgbClr val="7E7E7E"/>
              </a:buClr>
              <a:tabLst>
                <a:tab pos="356235" algn="l"/>
              </a:tabLst>
            </a:pPr>
            <a:r>
              <a:rPr lang="fr-FR" sz="2000" spc="-20" dirty="0"/>
              <a:t>	</a:t>
            </a:r>
            <a:r>
              <a:rPr lang="fr-FR" sz="2000" spc="-20" dirty="0" smtClean="0"/>
              <a:t>	    recours possible – y compris le pourvoi - ,</a:t>
            </a:r>
          </a:p>
          <a:p>
            <a:pPr marL="12700">
              <a:lnSpc>
                <a:spcPct val="100000"/>
              </a:lnSpc>
              <a:buClr>
                <a:srgbClr val="7E7E7E"/>
              </a:buClr>
              <a:tabLst>
                <a:tab pos="356235" algn="l"/>
              </a:tabLst>
            </a:pPr>
            <a:r>
              <a:rPr lang="fr-FR" sz="2000" spc="-20" dirty="0"/>
              <a:t>	</a:t>
            </a:r>
            <a:endParaRPr lang="fr-FR" sz="2000" spc="-20" dirty="0" smtClean="0"/>
          </a:p>
          <a:p>
            <a:pPr marL="12700">
              <a:lnSpc>
                <a:spcPct val="100000"/>
              </a:lnSpc>
              <a:buClr>
                <a:srgbClr val="7E7E7E"/>
              </a:buClr>
              <a:tabLst>
                <a:tab pos="356235" algn="l"/>
              </a:tabLst>
            </a:pPr>
            <a:r>
              <a:rPr lang="fr-FR" sz="2000" spc="-20" dirty="0"/>
              <a:t>	</a:t>
            </a:r>
            <a:r>
              <a:rPr lang="fr-FR" sz="2000" spc="-20" dirty="0" smtClean="0"/>
              <a:t>	  . Le caractère d’ordre public de l’article 1843-4 n’exclut pas </a:t>
            </a:r>
          </a:p>
          <a:p>
            <a:pPr marL="12700">
              <a:lnSpc>
                <a:spcPct val="100000"/>
              </a:lnSpc>
              <a:buClr>
                <a:srgbClr val="7E7E7E"/>
              </a:buClr>
              <a:tabLst>
                <a:tab pos="356235" algn="l"/>
              </a:tabLst>
            </a:pPr>
            <a:r>
              <a:rPr lang="fr-FR" sz="2000" spc="-20" dirty="0"/>
              <a:t>	</a:t>
            </a:r>
            <a:r>
              <a:rPr lang="fr-FR" sz="2000" spc="-20" dirty="0" smtClean="0"/>
              <a:t>	    l’</a:t>
            </a:r>
            <a:r>
              <a:rPr lang="fr-FR" sz="2000" spc="-20" dirty="0" err="1" smtClean="0"/>
              <a:t>arbitrabilité</a:t>
            </a:r>
            <a:r>
              <a:rPr lang="fr-FR" sz="2000" spc="-20" dirty="0" smtClean="0"/>
              <a:t> du litige et la circonstance que la clause </a:t>
            </a:r>
          </a:p>
          <a:p>
            <a:pPr marL="12700">
              <a:lnSpc>
                <a:spcPct val="100000"/>
              </a:lnSpc>
              <a:buClr>
                <a:srgbClr val="7E7E7E"/>
              </a:buClr>
              <a:tabLst>
                <a:tab pos="356235" algn="l"/>
              </a:tabLst>
            </a:pPr>
            <a:r>
              <a:rPr lang="fr-FR" sz="2000" spc="-20" dirty="0"/>
              <a:t>	</a:t>
            </a:r>
            <a:r>
              <a:rPr lang="fr-FR" sz="2000" spc="-20" dirty="0" smtClean="0"/>
              <a:t>	    compromissoire accorde aux arbitres le pouvoir de procéder eux-</a:t>
            </a:r>
          </a:p>
          <a:p>
            <a:pPr marL="12700">
              <a:lnSpc>
                <a:spcPct val="100000"/>
              </a:lnSpc>
              <a:buClr>
                <a:srgbClr val="7E7E7E"/>
              </a:buClr>
              <a:tabLst>
                <a:tab pos="356235" algn="l"/>
              </a:tabLst>
            </a:pPr>
            <a:r>
              <a:rPr lang="fr-FR" sz="2000" spc="-20" dirty="0"/>
              <a:t>	</a:t>
            </a:r>
            <a:r>
              <a:rPr lang="fr-FR" sz="2000" spc="-20" dirty="0" smtClean="0"/>
              <a:t>	    mêmes à l’évaluation des parts ne la rend pas manifestement </a:t>
            </a:r>
          </a:p>
          <a:p>
            <a:pPr marL="12700">
              <a:lnSpc>
                <a:spcPct val="100000"/>
              </a:lnSpc>
              <a:buClr>
                <a:srgbClr val="7E7E7E"/>
              </a:buClr>
              <a:tabLst>
                <a:tab pos="356235" algn="l"/>
              </a:tabLst>
            </a:pPr>
            <a:r>
              <a:rPr lang="fr-FR" sz="2000" spc="-20" dirty="0"/>
              <a:t>	</a:t>
            </a:r>
            <a:r>
              <a:rPr lang="fr-FR" sz="2000" spc="-20" dirty="0" smtClean="0"/>
              <a:t>	    inapplicable ou nulle ,</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La décision de la Cour d’appel n’a pas consacré un excès de </a:t>
            </a:r>
          </a:p>
          <a:p>
            <a:pPr marL="12700">
              <a:lnSpc>
                <a:spcPct val="100000"/>
              </a:lnSpc>
              <a:buClr>
                <a:srgbClr val="7E7E7E"/>
              </a:buClr>
              <a:tabLst>
                <a:tab pos="356235" algn="l"/>
              </a:tabLst>
            </a:pPr>
            <a:r>
              <a:rPr lang="fr-FR" sz="2000" spc="-20" dirty="0"/>
              <a:t>	</a:t>
            </a:r>
            <a:r>
              <a:rPr lang="fr-FR" sz="2000" spc="-20" dirty="0" smtClean="0"/>
              <a:t>	    pouvoir qui aurait pu annuler la décision .</a:t>
            </a:r>
          </a:p>
          <a:p>
            <a:pPr marL="12700">
              <a:lnSpc>
                <a:spcPct val="100000"/>
              </a:lnSpc>
              <a:buClr>
                <a:srgbClr val="7E7E7E"/>
              </a:buClr>
              <a:tabLst>
                <a:tab pos="356235" algn="l"/>
              </a:tabLst>
            </a:pPr>
            <a:r>
              <a:rPr lang="fr-FR" sz="2000" spc="-20" dirty="0"/>
              <a:t>	</a:t>
            </a:r>
            <a:r>
              <a:rPr lang="fr-FR" sz="2000" spc="-20" dirty="0" smtClean="0"/>
              <a:t>	</a:t>
            </a:r>
          </a:p>
        </p:txBody>
      </p:sp>
      <p:sp>
        <p:nvSpPr>
          <p:cNvPr id="4" name="Espace réservé du pied de page 3"/>
          <p:cNvSpPr>
            <a:spLocks noGrp="1"/>
          </p:cNvSpPr>
          <p:nvPr>
            <p:ph type="ftr" sz="quarter" idx="5"/>
          </p:nvPr>
        </p:nvSpPr>
        <p:spPr>
          <a:xfrm>
            <a:off x="0" y="6377940"/>
            <a:ext cx="6035039" cy="369332"/>
          </a:xfrm>
        </p:spPr>
        <p:txBody>
          <a:bodyPr/>
          <a:lstStyle/>
          <a:p>
            <a:r>
              <a:rPr lang="fr-FR" sz="1200" dirty="0">
                <a:solidFill>
                  <a:schemeClr val="bg1"/>
                </a:solidFill>
              </a:rPr>
              <a:t>Th. SAINT-BONNET - Commission Evaluation du 16 mai 2019</a:t>
            </a:r>
          </a:p>
          <a:p>
            <a:endParaRPr lang="fr-FR" sz="1200" dirty="0"/>
          </a:p>
        </p:txBody>
      </p:sp>
    </p:spTree>
    <p:extLst>
      <p:ext uri="{BB962C8B-B14F-4D97-AF65-F5344CB8AC3E}">
        <p14:creationId xmlns:p14="http://schemas.microsoft.com/office/powerpoint/2010/main" val="89036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31</a:t>
            </a:fld>
            <a:endParaRPr spc="-10" dirty="0"/>
          </a:p>
        </p:txBody>
      </p:sp>
      <p:sp>
        <p:nvSpPr>
          <p:cNvPr id="5" name="object 5"/>
          <p:cNvSpPr txBox="1">
            <a:spLocks noGrp="1"/>
          </p:cNvSpPr>
          <p:nvPr>
            <p:ph type="body" idx="1"/>
          </p:nvPr>
        </p:nvSpPr>
        <p:spPr>
          <a:xfrm>
            <a:off x="609600" y="1"/>
            <a:ext cx="7880985" cy="5847755"/>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8.3.	Conséquences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solution est applicable à toutes les sociétés dès lors qu’une </a:t>
            </a:r>
          </a:p>
          <a:p>
            <a:pPr marL="12700">
              <a:lnSpc>
                <a:spcPct val="100000"/>
              </a:lnSpc>
              <a:buClr>
                <a:srgbClr val="7E7E7E"/>
              </a:buClr>
              <a:tabLst>
                <a:tab pos="356235" algn="l"/>
              </a:tabLst>
            </a:pPr>
            <a:r>
              <a:rPr lang="fr-FR" sz="2000" spc="-20" dirty="0"/>
              <a:t>	</a:t>
            </a:r>
            <a:r>
              <a:rPr lang="fr-FR" sz="2000" spc="-20" dirty="0" smtClean="0"/>
              <a:t>	  clause statutaire confie à l’arbitrage la résolution des litiges y </a:t>
            </a:r>
          </a:p>
          <a:p>
            <a:pPr marL="12700">
              <a:lnSpc>
                <a:spcPct val="100000"/>
              </a:lnSpc>
              <a:buClr>
                <a:srgbClr val="7E7E7E"/>
              </a:buClr>
              <a:tabLst>
                <a:tab pos="356235" algn="l"/>
              </a:tabLst>
            </a:pPr>
            <a:r>
              <a:rPr lang="fr-FR" sz="2000" spc="-20" dirty="0"/>
              <a:t>	</a:t>
            </a:r>
            <a:r>
              <a:rPr lang="fr-FR" sz="2000" spc="-20" dirty="0" smtClean="0"/>
              <a:t>	  compris la fixation du prix,</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L’arrêt cherche à distinguer entre l’arbitre qui a le pouvoir </a:t>
            </a:r>
          </a:p>
          <a:p>
            <a:pPr marL="12700">
              <a:lnSpc>
                <a:spcPct val="100000"/>
              </a:lnSpc>
              <a:buClr>
                <a:srgbClr val="7E7E7E"/>
              </a:buClr>
              <a:tabLst>
                <a:tab pos="356235" algn="l"/>
              </a:tabLst>
            </a:pPr>
            <a:r>
              <a:rPr lang="fr-FR" sz="2000" spc="-20" dirty="0"/>
              <a:t>	</a:t>
            </a:r>
            <a:r>
              <a:rPr lang="fr-FR" sz="2000" spc="-20" dirty="0" smtClean="0"/>
              <a:t>	  d’évaluer et de trancher le litige et l’expert qui dispose du pouvoir </a:t>
            </a:r>
          </a:p>
          <a:p>
            <a:pPr marL="12700">
              <a:lnSpc>
                <a:spcPct val="100000"/>
              </a:lnSpc>
              <a:buClr>
                <a:srgbClr val="7E7E7E"/>
              </a:buClr>
              <a:tabLst>
                <a:tab pos="356235" algn="l"/>
              </a:tabLst>
            </a:pPr>
            <a:r>
              <a:rPr lang="fr-FR" sz="2000" spc="-20" dirty="0"/>
              <a:t>	</a:t>
            </a:r>
            <a:r>
              <a:rPr lang="fr-FR" sz="2000" spc="-20" dirty="0" smtClean="0"/>
              <a:t>	  d’évaluer sans trancher,</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L’arbitre peut donc cumuler les compétences du juge (trancher) et </a:t>
            </a:r>
          </a:p>
          <a:p>
            <a:pPr marL="12700">
              <a:lnSpc>
                <a:spcPct val="100000"/>
              </a:lnSpc>
              <a:buClr>
                <a:srgbClr val="7E7E7E"/>
              </a:buClr>
              <a:tabLst>
                <a:tab pos="356235" algn="l"/>
              </a:tabLst>
            </a:pPr>
            <a:r>
              <a:rPr lang="fr-FR" sz="2000" spc="-20" dirty="0"/>
              <a:t>	</a:t>
            </a:r>
            <a:r>
              <a:rPr lang="fr-FR" sz="2000" spc="-20" dirty="0" smtClean="0"/>
              <a:t>	  de l’expert (évaluer),</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En définitive, l’arrêt du 10 octobre 2018 donne à l’arbitre (privé) un </a:t>
            </a:r>
          </a:p>
          <a:p>
            <a:pPr marL="12700">
              <a:lnSpc>
                <a:spcPct val="100000"/>
              </a:lnSpc>
              <a:buClr>
                <a:srgbClr val="7E7E7E"/>
              </a:buClr>
              <a:tabLst>
                <a:tab pos="356235" algn="l"/>
              </a:tabLst>
            </a:pPr>
            <a:r>
              <a:rPr lang="fr-FR" sz="2000" spc="-20" dirty="0"/>
              <a:t>	</a:t>
            </a:r>
            <a:r>
              <a:rPr lang="fr-FR" sz="2000" spc="-20" dirty="0" smtClean="0"/>
              <a:t>	  pouvoir que le juge étatique n’a pas. Il a donc un pouvoir supérieur </a:t>
            </a:r>
          </a:p>
          <a:p>
            <a:pPr marL="12700">
              <a:lnSpc>
                <a:spcPct val="100000"/>
              </a:lnSpc>
              <a:buClr>
                <a:srgbClr val="7E7E7E"/>
              </a:buClr>
              <a:tabLst>
                <a:tab pos="356235" algn="l"/>
              </a:tabLst>
            </a:pPr>
            <a:r>
              <a:rPr lang="fr-FR" sz="2000" spc="-20" dirty="0"/>
              <a:t>	</a:t>
            </a:r>
            <a:r>
              <a:rPr lang="fr-FR" sz="2000" spc="-20" dirty="0" smtClean="0"/>
              <a:t>	  au juge dans ce domaine.</a:t>
            </a:r>
          </a:p>
          <a:p>
            <a:pPr marL="12700">
              <a:lnSpc>
                <a:spcPct val="100000"/>
              </a:lnSpc>
              <a:buClr>
                <a:srgbClr val="7E7E7E"/>
              </a:buClr>
              <a:tabLst>
                <a:tab pos="356235" algn="l"/>
              </a:tabLst>
            </a:pPr>
            <a:r>
              <a:rPr lang="fr-FR" sz="2000" spc="-20" dirty="0" smtClean="0"/>
              <a:t>	</a:t>
            </a:r>
            <a:r>
              <a:rPr lang="fr-FR" sz="2000" spc="-20" dirty="0"/>
              <a:t>	</a:t>
            </a:r>
            <a:r>
              <a:rPr lang="fr-FR" sz="2000" spc="-20" dirty="0" smtClean="0"/>
              <a:t>	</a:t>
            </a:r>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866584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32</a:t>
            </a:fld>
            <a:endParaRPr spc="-10" dirty="0"/>
          </a:p>
        </p:txBody>
      </p:sp>
      <p:sp>
        <p:nvSpPr>
          <p:cNvPr id="5" name="object 5"/>
          <p:cNvSpPr txBox="1">
            <a:spLocks noGrp="1"/>
          </p:cNvSpPr>
          <p:nvPr>
            <p:ph type="body" idx="1"/>
          </p:nvPr>
        </p:nvSpPr>
        <p:spPr>
          <a:xfrm>
            <a:off x="609600" y="1"/>
            <a:ext cx="7880985" cy="6894195"/>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800" b="1" spc="-20" dirty="0" smtClean="0"/>
              <a:t>9.		Conclusion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Les experts financiers sont appelés à réaliser ces missions,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compréhension des clauses compromissoires ou des missions de </a:t>
            </a:r>
          </a:p>
          <a:p>
            <a:pPr marL="12700">
              <a:lnSpc>
                <a:spcPct val="100000"/>
              </a:lnSpc>
              <a:buClr>
                <a:srgbClr val="7E7E7E"/>
              </a:buClr>
              <a:tabLst>
                <a:tab pos="356235" algn="l"/>
              </a:tabLst>
            </a:pPr>
            <a:r>
              <a:rPr lang="fr-FR" sz="2000" spc="-20" dirty="0"/>
              <a:t>	</a:t>
            </a:r>
            <a:r>
              <a:rPr lang="fr-FR" sz="2000" spc="-20" dirty="0" smtClean="0"/>
              <a:t>	  tiers estimateur est essentielle,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 nécessité implicite de désigner des experts financiers dans les </a:t>
            </a:r>
          </a:p>
          <a:p>
            <a:pPr marL="12700">
              <a:lnSpc>
                <a:spcPct val="100000"/>
              </a:lnSpc>
              <a:buClr>
                <a:srgbClr val="7E7E7E"/>
              </a:buClr>
              <a:tabLst>
                <a:tab pos="356235" algn="l"/>
              </a:tabLst>
            </a:pPr>
            <a:r>
              <a:rPr lang="fr-FR" sz="2000" spc="-20" dirty="0"/>
              <a:t>	</a:t>
            </a:r>
            <a:r>
              <a:rPr lang="fr-FR" sz="2000" spc="-20" dirty="0" smtClean="0"/>
              <a:t>	  collèges d’arbitres,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Approche multicritère = le choix = l’ordre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Obligation 	</a:t>
            </a:r>
            <a:r>
              <a:rPr lang="fr-FR" sz="2000" spc="-20" dirty="0" smtClean="0">
                <a:sym typeface="Wingdings"/>
              </a:rPr>
              <a:t> 	article 1843- 4</a:t>
            </a:r>
          </a:p>
          <a:p>
            <a:pPr marL="12700">
              <a:lnSpc>
                <a:spcPct val="100000"/>
              </a:lnSpc>
              <a:buClr>
                <a:srgbClr val="7E7E7E"/>
              </a:buClr>
              <a:tabLst>
                <a:tab pos="356235" algn="l"/>
              </a:tabLst>
            </a:pPr>
            <a:r>
              <a:rPr lang="fr-FR" sz="2000" spc="-20" dirty="0">
                <a:sym typeface="Wingdings"/>
              </a:rPr>
              <a:t>	</a:t>
            </a:r>
            <a:endParaRPr lang="fr-FR" sz="2000" spc="-20" dirty="0" smtClean="0">
              <a:sym typeface="Wingdings"/>
            </a:endParaRP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a:t>
            </a:r>
            <a:r>
              <a:rPr lang="fr-FR" sz="2000" spc="-20" dirty="0" smtClean="0">
                <a:sym typeface="Wingdings"/>
              </a:rPr>
              <a:t>Contractuel </a:t>
            </a:r>
            <a:r>
              <a:rPr lang="fr-FR" sz="2000" spc="-20" dirty="0" smtClean="0">
                <a:sym typeface="Wingdings"/>
              </a:rPr>
              <a:t>	</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arbitrage</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tranche le litige</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évaluation</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article 1592		évaluation</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a:t>
            </a:r>
            <a:endParaRPr lang="fr-FR" sz="2000" spc="-20" dirty="0" smtClean="0"/>
          </a:p>
          <a:p>
            <a:pPr marL="12700">
              <a:lnSpc>
                <a:spcPct val="100000"/>
              </a:lnSpc>
              <a:buClr>
                <a:srgbClr val="7E7E7E"/>
              </a:buClr>
              <a:tabLst>
                <a:tab pos="356235" algn="l"/>
              </a:tabLst>
            </a:pPr>
            <a:endParaRPr lang="fr-FR" sz="2000" spc="-20" dirty="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466066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33</a:t>
            </a:fld>
            <a:endParaRPr spc="-10" dirty="0"/>
          </a:p>
        </p:txBody>
      </p:sp>
      <p:sp>
        <p:nvSpPr>
          <p:cNvPr id="5" name="object 5"/>
          <p:cNvSpPr txBox="1">
            <a:spLocks noGrp="1"/>
          </p:cNvSpPr>
          <p:nvPr>
            <p:ph type="body" idx="1"/>
          </p:nvPr>
        </p:nvSpPr>
        <p:spPr>
          <a:xfrm>
            <a:off x="609600" y="1"/>
            <a:ext cx="7880985" cy="5847755"/>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Combinaison de méthodes = le désordre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On retrouve les problématiques des méthodes d’évaluation</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Intemporalité et </a:t>
            </a:r>
            <a:r>
              <a:rPr lang="fr-FR" sz="2000" spc="-20" dirty="0" err="1" smtClean="0"/>
              <a:t>cosmopolité</a:t>
            </a:r>
            <a:r>
              <a:rPr lang="fr-FR" sz="2000" spc="-20" dirty="0" smtClean="0"/>
              <a:t> </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 droit italien et le droit espagnol connaissent l’intervention d’un </a:t>
            </a:r>
          </a:p>
          <a:p>
            <a:pPr marL="12700">
              <a:lnSpc>
                <a:spcPct val="100000"/>
              </a:lnSpc>
              <a:buClr>
                <a:srgbClr val="7E7E7E"/>
              </a:buClr>
              <a:tabLst>
                <a:tab pos="356235" algn="l"/>
              </a:tabLst>
            </a:pPr>
            <a:r>
              <a:rPr lang="fr-FR" sz="2000" spc="-20" dirty="0"/>
              <a:t>	</a:t>
            </a:r>
            <a:r>
              <a:rPr lang="fr-FR" sz="2000" spc="-20" dirty="0" smtClean="0"/>
              <a:t>	    tiers, ainsi qu’au Royaume-Uni,</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 droit suisse et le droit allemand connaissent l’expertise-</a:t>
            </a:r>
          </a:p>
          <a:p>
            <a:pPr marL="12700">
              <a:lnSpc>
                <a:spcPct val="100000"/>
              </a:lnSpc>
              <a:buClr>
                <a:srgbClr val="7E7E7E"/>
              </a:buClr>
              <a:tabLst>
                <a:tab pos="356235" algn="l"/>
              </a:tabLst>
            </a:pPr>
            <a:r>
              <a:rPr lang="fr-FR" sz="2000" spc="-20" dirty="0"/>
              <a:t>	</a:t>
            </a:r>
            <a:r>
              <a:rPr lang="fr-FR" sz="2000" spc="-20" dirty="0" smtClean="0"/>
              <a:t>	    arbitrage,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Après tout, l’ancien droit connaissait l’arbitre, chargé de trancher </a:t>
            </a:r>
          </a:p>
          <a:p>
            <a:pPr marL="12700">
              <a:lnSpc>
                <a:spcPct val="100000"/>
              </a:lnSpc>
              <a:buClr>
                <a:srgbClr val="7E7E7E"/>
              </a:buClr>
              <a:tabLst>
                <a:tab pos="356235" algn="l"/>
              </a:tabLst>
            </a:pPr>
            <a:r>
              <a:rPr lang="fr-FR" sz="2000" spc="-20" dirty="0"/>
              <a:t>	</a:t>
            </a:r>
            <a:r>
              <a:rPr lang="fr-FR" sz="2000" spc="-20" dirty="0" smtClean="0"/>
              <a:t>	    un différend, et l’</a:t>
            </a:r>
            <a:r>
              <a:rPr lang="fr-FR" sz="2000" spc="-20" dirty="0" err="1" smtClean="0"/>
              <a:t>arbitrateur</a:t>
            </a:r>
            <a:r>
              <a:rPr lang="fr-FR" sz="2000" spc="-20" dirty="0" smtClean="0"/>
              <a:t> chargé de compléter le contrat (par la </a:t>
            </a:r>
          </a:p>
          <a:p>
            <a:pPr marL="12700">
              <a:lnSpc>
                <a:spcPct val="100000"/>
              </a:lnSpc>
              <a:buClr>
                <a:srgbClr val="7E7E7E"/>
              </a:buClr>
              <a:tabLst>
                <a:tab pos="356235" algn="l"/>
              </a:tabLst>
            </a:pPr>
            <a:r>
              <a:rPr lang="fr-FR" sz="2000" spc="-20" dirty="0"/>
              <a:t>	</a:t>
            </a:r>
            <a:r>
              <a:rPr lang="fr-FR" sz="2000" spc="-20" dirty="0" smtClean="0"/>
              <a:t>	    fixation du prix).</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a:t>
            </a:r>
            <a:endParaRPr lang="fr-FR" sz="2000" spc="-20" dirty="0" smtClean="0"/>
          </a:p>
          <a:p>
            <a:pPr marL="12700">
              <a:lnSpc>
                <a:spcPct val="100000"/>
              </a:lnSpc>
              <a:buClr>
                <a:srgbClr val="7E7E7E"/>
              </a:buClr>
              <a:tabLst>
                <a:tab pos="356235" algn="l"/>
              </a:tabLst>
            </a:pPr>
            <a:endParaRPr lang="fr-FR" sz="2000" spc="-20" dirty="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214024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4</a:t>
            </a:fld>
            <a:endParaRPr spc="-10" dirty="0"/>
          </a:p>
        </p:txBody>
      </p:sp>
      <p:sp>
        <p:nvSpPr>
          <p:cNvPr id="5" name="object 5"/>
          <p:cNvSpPr txBox="1">
            <a:spLocks noGrp="1"/>
          </p:cNvSpPr>
          <p:nvPr>
            <p:ph type="body" idx="1"/>
          </p:nvPr>
        </p:nvSpPr>
        <p:spPr>
          <a:xfrm>
            <a:off x="653415" y="457200"/>
            <a:ext cx="7837170" cy="7325082"/>
          </a:xfrm>
          <a:prstGeom prst="rect">
            <a:avLst/>
          </a:prstGeom>
        </p:spPr>
        <p:txBody>
          <a:bodyPr vert="horz" wrap="square" lIns="0" tIns="0" rIns="0" bIns="0" rtlCol="0">
            <a:spAutoFit/>
          </a:bodyPr>
          <a:lstStyle/>
          <a:p>
            <a:pPr marL="527050" indent="-514350">
              <a:lnSpc>
                <a:spcPct val="100000"/>
              </a:lnSpc>
              <a:buClr>
                <a:srgbClr val="7E7E7E"/>
              </a:buClr>
              <a:buAutoNum type="arabicPeriod"/>
              <a:tabLst>
                <a:tab pos="356235" algn="l"/>
              </a:tabLst>
            </a:pPr>
            <a:r>
              <a:rPr lang="fr-FR" sz="2800" b="1" spc="-20" dirty="0" smtClean="0"/>
              <a:t>Le tiers de l’article 1592 C. civ.</a:t>
            </a:r>
          </a:p>
          <a:p>
            <a:pPr marL="12700">
              <a:lnSpc>
                <a:spcPct val="100000"/>
              </a:lnSpc>
              <a:buClr>
                <a:srgbClr val="7E7E7E"/>
              </a:buClr>
              <a:tabLst>
                <a:tab pos="356235" algn="l"/>
              </a:tabLst>
            </a:pPr>
            <a:endParaRPr lang="fr-FR" sz="1600" spc="-20" dirty="0" smtClean="0"/>
          </a:p>
          <a:p>
            <a:pPr marL="12700">
              <a:buClr>
                <a:srgbClr val="7E7E7E"/>
              </a:buClr>
              <a:tabLst>
                <a:tab pos="356235" algn="l"/>
              </a:tabLst>
            </a:pPr>
            <a:r>
              <a:rPr lang="fr-FR" sz="2000" spc="-20" dirty="0" smtClean="0"/>
              <a:t>1.0.	- De </a:t>
            </a:r>
            <a:r>
              <a:rPr lang="fr-FR" sz="2000" spc="-20" dirty="0" err="1"/>
              <a:t>G</a:t>
            </a:r>
            <a:r>
              <a:rPr lang="fr-FR" sz="2000" spc="-20" dirty="0" err="1" smtClean="0"/>
              <a:t>aïus</a:t>
            </a:r>
            <a:r>
              <a:rPr lang="fr-FR" sz="2000" spc="-20" dirty="0" smtClean="0"/>
              <a:t> </a:t>
            </a:r>
            <a:r>
              <a:rPr lang="fr-FR" sz="2000" spc="-20" dirty="0"/>
              <a:t>du droit romain </a:t>
            </a:r>
            <a:r>
              <a:rPr lang="fr-FR" sz="2000" spc="-20" dirty="0" smtClean="0"/>
              <a:t>aux jurisconsultes </a:t>
            </a:r>
            <a:r>
              <a:rPr lang="fr-FR" sz="2000" spc="-20" dirty="0"/>
              <a:t>du 17</a:t>
            </a:r>
            <a:r>
              <a:rPr lang="fr-FR" sz="2000" spc="-20" baseline="30000" dirty="0"/>
              <a:t>ème</a:t>
            </a:r>
            <a:r>
              <a:rPr lang="fr-FR" sz="2000" spc="-20" dirty="0"/>
              <a:t> siècle</a:t>
            </a:r>
            <a:r>
              <a:rPr lang="fr-FR" sz="2000" spc="-20" dirty="0" smtClean="0"/>
              <a:t>,</a:t>
            </a:r>
          </a:p>
          <a:p>
            <a:pPr marL="12700">
              <a:buClr>
                <a:srgbClr val="7E7E7E"/>
              </a:buClr>
              <a:tabLst>
                <a:tab pos="356235" algn="l"/>
              </a:tabLst>
            </a:pPr>
            <a:endParaRPr lang="fr-FR" sz="2000" spc="-20" dirty="0"/>
          </a:p>
          <a:p>
            <a:pPr marL="12700">
              <a:buClr>
                <a:srgbClr val="7E7E7E"/>
              </a:buClr>
              <a:tabLst>
                <a:tab pos="356235" algn="l"/>
              </a:tabLst>
            </a:pPr>
            <a:r>
              <a:rPr lang="fr-FR" sz="2000" spc="-20" dirty="0" smtClean="0"/>
              <a:t>		- Rédaction 1804 versus 2016 =  Le mot </a:t>
            </a:r>
            <a:r>
              <a:rPr lang="fr-FR" sz="2000" i="1" spc="-20" dirty="0" smtClean="0"/>
              <a:t>« estimation » </a:t>
            </a:r>
            <a:r>
              <a:rPr lang="fr-FR" sz="2000" spc="-20" dirty="0" smtClean="0"/>
              <a:t>remplace </a:t>
            </a:r>
          </a:p>
          <a:p>
            <a:pPr marL="12700">
              <a:lnSpc>
                <a:spcPct val="100000"/>
              </a:lnSpc>
              <a:buClr>
                <a:srgbClr val="7E7E7E"/>
              </a:buClr>
              <a:tabLst>
                <a:tab pos="356235" algn="l"/>
              </a:tabLst>
            </a:pPr>
            <a:r>
              <a:rPr lang="fr-FR" sz="2000" i="1" spc="-20" dirty="0"/>
              <a:t>	</a:t>
            </a:r>
            <a:r>
              <a:rPr lang="fr-FR" sz="2000" i="1" spc="-20" dirty="0" smtClean="0"/>
              <a:t>	  « arbitrage »</a:t>
            </a:r>
          </a:p>
          <a:p>
            <a:pPr marL="12700">
              <a:lnSpc>
                <a:spcPct val="100000"/>
              </a:lnSpc>
              <a:buClr>
                <a:srgbClr val="7E7E7E"/>
              </a:buClr>
              <a:tabLst>
                <a:tab pos="356235" algn="l"/>
              </a:tabLst>
            </a:pPr>
            <a:r>
              <a:rPr lang="fr-FR" sz="2000" i="1" spc="-20" dirty="0" smtClean="0"/>
              <a:t>				</a:t>
            </a:r>
          </a:p>
          <a:p>
            <a:pPr marL="12700">
              <a:lnSpc>
                <a:spcPct val="100000"/>
              </a:lnSpc>
              <a:buClr>
                <a:srgbClr val="7E7E7E"/>
              </a:buClr>
              <a:tabLst>
                <a:tab pos="356235" algn="l"/>
              </a:tabLst>
            </a:pPr>
            <a:r>
              <a:rPr lang="fr-FR" sz="2000" spc="-20" dirty="0" smtClean="0"/>
              <a:t>1.1.	Définition de la mission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Déterminer le prix de la vente (en l’occurrence le prix de cession),</a:t>
            </a:r>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000" spc="-20" dirty="0"/>
              <a:t>	</a:t>
            </a:r>
            <a:r>
              <a:rPr lang="fr-FR" sz="2000" spc="-20" dirty="0" smtClean="0"/>
              <a:t>	. Mais il faut qu’une clause du contrat renvoie expressément à 			  l’article 1592, le juge ne peut l’appliquer d’office,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Le prix doit être fixé de façon précise et non sous </a:t>
            </a:r>
            <a:r>
              <a:rPr lang="fr-FR" sz="2000" spc="-20" dirty="0"/>
              <a:t>f</a:t>
            </a:r>
            <a:r>
              <a:rPr lang="fr-FR" sz="2000" spc="-20" dirty="0" smtClean="0"/>
              <a:t>orme de 			  fourchette,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Les parties peuvent imposer le principe du contradictoire, mais les 		  experts ont intérêt à le mettre en œuvre.</a:t>
            </a:r>
          </a:p>
          <a:p>
            <a:pPr marL="12700">
              <a:lnSpc>
                <a:spcPct val="100000"/>
              </a:lnSpc>
              <a:buClr>
                <a:srgbClr val="7E7E7E"/>
              </a:buClr>
              <a:tabLst>
                <a:tab pos="356235" algn="l"/>
              </a:tabLst>
            </a:pPr>
            <a:endParaRPr lang="fr-FR" sz="2800" spc="-20" dirty="0"/>
          </a:p>
          <a:p>
            <a:pPr marL="12700">
              <a:lnSpc>
                <a:spcPct val="100000"/>
              </a:lnSpc>
              <a:buClr>
                <a:srgbClr val="7E7E7E"/>
              </a:buClr>
              <a:tabLst>
                <a:tab pos="356235" algn="l"/>
              </a:tabLst>
            </a:pPr>
            <a:endParaRPr lang="fr-FR" sz="2800" spc="-20" dirty="0" smtClean="0"/>
          </a:p>
          <a:p>
            <a:pPr marL="12700">
              <a:lnSpc>
                <a:spcPct val="100000"/>
              </a:lnSpc>
              <a:buClr>
                <a:srgbClr val="7E7E7E"/>
              </a:buClr>
              <a:tabLst>
                <a:tab pos="356235" algn="l"/>
              </a:tabLst>
            </a:pPr>
            <a:endParaRPr lang="fr-FR" sz="2800" spc="-20" dirty="0"/>
          </a:p>
        </p:txBody>
      </p:sp>
      <p:sp>
        <p:nvSpPr>
          <p:cNvPr id="4" name="Espace réservé du pied de page 3"/>
          <p:cNvSpPr>
            <a:spLocks noGrp="1"/>
          </p:cNvSpPr>
          <p:nvPr>
            <p:ph type="ftr" sz="quarter" idx="5"/>
          </p:nvPr>
        </p:nvSpPr>
        <p:spPr>
          <a:xfrm>
            <a:off x="0" y="6400800"/>
            <a:ext cx="6035039" cy="369332"/>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260645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6178"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a:t>
            </a:fld>
            <a:endParaRPr spc="-10" dirty="0"/>
          </a:p>
        </p:txBody>
      </p:sp>
      <p:sp>
        <p:nvSpPr>
          <p:cNvPr id="5" name="object 5"/>
          <p:cNvSpPr txBox="1">
            <a:spLocks noGrp="1"/>
          </p:cNvSpPr>
          <p:nvPr>
            <p:ph type="body" idx="1"/>
          </p:nvPr>
        </p:nvSpPr>
        <p:spPr>
          <a:xfrm>
            <a:off x="653415" y="457200"/>
            <a:ext cx="7837170" cy="4739759"/>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1400" spc="-20" dirty="0" smtClean="0"/>
          </a:p>
          <a:p>
            <a:pPr marL="12700">
              <a:lnSpc>
                <a:spcPct val="100000"/>
              </a:lnSpc>
              <a:buClr>
                <a:srgbClr val="7E7E7E"/>
              </a:buClr>
              <a:tabLst>
                <a:tab pos="356235" algn="l"/>
              </a:tabLst>
            </a:pPr>
            <a:endParaRPr lang="fr-FR" sz="1400" spc="-20" dirty="0"/>
          </a:p>
          <a:p>
            <a:pPr marL="12700">
              <a:lnSpc>
                <a:spcPct val="100000"/>
              </a:lnSpc>
              <a:buClr>
                <a:srgbClr val="7E7E7E"/>
              </a:buClr>
              <a:tabLst>
                <a:tab pos="356235" algn="l"/>
              </a:tabLst>
            </a:pPr>
            <a:r>
              <a:rPr lang="fr-FR" sz="2000" spc="-20" dirty="0" smtClean="0"/>
              <a:t>1.2.	Typologie des missions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Clauses de fixation de l’ensemble du prix,</a:t>
            </a:r>
          </a:p>
          <a:p>
            <a:pPr marL="12700">
              <a:lnSpc>
                <a:spcPct val="100000"/>
              </a:lnSpc>
              <a:buClr>
                <a:srgbClr val="7E7E7E"/>
              </a:buClr>
              <a:tabLst>
                <a:tab pos="356235" algn="l"/>
              </a:tabLst>
            </a:pPr>
            <a:r>
              <a:rPr lang="fr-FR" sz="2000" spc="-20" dirty="0" smtClean="0"/>
              <a:t>		. Clauses d’ajustement du prix définitif,</a:t>
            </a:r>
          </a:p>
          <a:p>
            <a:pPr marL="12700">
              <a:lnSpc>
                <a:spcPct val="100000"/>
              </a:lnSpc>
              <a:buClr>
                <a:srgbClr val="7E7E7E"/>
              </a:buClr>
              <a:tabLst>
                <a:tab pos="356235" algn="l"/>
              </a:tabLst>
            </a:pPr>
            <a:r>
              <a:rPr lang="fr-FR" sz="2000" spc="-20" dirty="0"/>
              <a:t>	</a:t>
            </a:r>
            <a:r>
              <a:rPr lang="fr-FR" sz="2000" spc="-20" dirty="0" smtClean="0"/>
              <a:t>	. Clauses de complément de prix,</a:t>
            </a:r>
          </a:p>
          <a:p>
            <a:pPr marL="12700">
              <a:lnSpc>
                <a:spcPct val="100000"/>
              </a:lnSpc>
              <a:buClr>
                <a:srgbClr val="7E7E7E"/>
              </a:buClr>
              <a:tabLst>
                <a:tab pos="356235" algn="l"/>
              </a:tabLst>
            </a:pPr>
            <a:r>
              <a:rPr lang="fr-FR" sz="2000" spc="-20" dirty="0"/>
              <a:t>	</a:t>
            </a:r>
            <a:r>
              <a:rPr lang="fr-FR" sz="2000" spc="-20" dirty="0" smtClean="0"/>
              <a:t>	. Garanties d’actif et de passif (attention aux interférences !).</a:t>
            </a:r>
          </a:p>
          <a:p>
            <a:pPr marL="12700">
              <a:lnSpc>
                <a:spcPct val="100000"/>
              </a:lnSpc>
              <a:buClr>
                <a:srgbClr val="7E7E7E"/>
              </a:buClr>
              <a:tabLst>
                <a:tab pos="356235" algn="l"/>
              </a:tabLst>
            </a:pPr>
            <a:r>
              <a:rPr lang="fr-FR" sz="2000" spc="-20" dirty="0" smtClean="0"/>
              <a:t> </a:t>
            </a:r>
          </a:p>
          <a:p>
            <a:pPr marL="12700">
              <a:lnSpc>
                <a:spcPct val="100000"/>
              </a:lnSpc>
              <a:buClr>
                <a:srgbClr val="7E7E7E"/>
              </a:buClr>
              <a:tabLst>
                <a:tab pos="356235" algn="l"/>
              </a:tabLst>
            </a:pPr>
            <a:r>
              <a:rPr lang="fr-FR" sz="2000" spc="-20" dirty="0" smtClean="0"/>
              <a:t>1.3.	Méthodes d’évaluation</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 tiers doit suivre les dispositions contractuelles, il peut les 			  interpréter,</a:t>
            </a:r>
          </a:p>
          <a:p>
            <a:pPr marL="12700">
              <a:lnSpc>
                <a:spcPct val="100000"/>
              </a:lnSpc>
              <a:buClr>
                <a:srgbClr val="7E7E7E"/>
              </a:buClr>
              <a:tabLst>
                <a:tab pos="356235" algn="l"/>
              </a:tabLst>
            </a:pPr>
            <a:r>
              <a:rPr lang="fr-FR" sz="2000" spc="-20" dirty="0"/>
              <a:t>	</a:t>
            </a:r>
            <a:r>
              <a:rPr lang="fr-FR" sz="2000" spc="-20" dirty="0" smtClean="0"/>
              <a:t>	. A défaut d’indication le tiers est libre de la méthodologie,</a:t>
            </a:r>
          </a:p>
          <a:p>
            <a:pPr marL="12700">
              <a:lnSpc>
                <a:spcPct val="100000"/>
              </a:lnSpc>
              <a:buClr>
                <a:srgbClr val="7E7E7E"/>
              </a:buClr>
              <a:tabLst>
                <a:tab pos="356235" algn="l"/>
              </a:tabLst>
            </a:pPr>
            <a:r>
              <a:rPr lang="fr-FR" sz="2000" spc="-20" dirty="0"/>
              <a:t>	</a:t>
            </a:r>
            <a:r>
              <a:rPr lang="fr-FR" sz="2000" spc="-20" dirty="0" smtClean="0"/>
              <a:t>	. Mais la cession serait nulle si le tiers se trouvait dans l’impossibilité 		  d’évaluer.</a:t>
            </a:r>
          </a:p>
        </p:txBody>
      </p:sp>
      <p:sp>
        <p:nvSpPr>
          <p:cNvPr id="4" name="Espace réservé du pied de page 3"/>
          <p:cNvSpPr>
            <a:spLocks noGrp="1"/>
          </p:cNvSpPr>
          <p:nvPr>
            <p:ph type="ftr" sz="quarter" idx="5"/>
          </p:nvPr>
        </p:nvSpPr>
        <p:spPr>
          <a:xfrm>
            <a:off x="381000" y="6673334"/>
            <a:ext cx="55778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325550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a:t>
            </a:fld>
            <a:endParaRPr spc="-10" dirty="0"/>
          </a:p>
        </p:txBody>
      </p:sp>
      <p:sp>
        <p:nvSpPr>
          <p:cNvPr id="5" name="object 5"/>
          <p:cNvSpPr txBox="1">
            <a:spLocks noGrp="1"/>
          </p:cNvSpPr>
          <p:nvPr>
            <p:ph type="body" idx="1"/>
          </p:nvPr>
        </p:nvSpPr>
        <p:spPr>
          <a:xfrm>
            <a:off x="653415" y="457200"/>
            <a:ext cx="7837170" cy="4647426"/>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1400" spc="-20" dirty="0" smtClean="0"/>
          </a:p>
          <a:p>
            <a:pPr marL="12700">
              <a:lnSpc>
                <a:spcPct val="100000"/>
              </a:lnSpc>
              <a:buClr>
                <a:srgbClr val="7E7E7E"/>
              </a:buClr>
              <a:tabLst>
                <a:tab pos="356235" algn="l"/>
              </a:tabLst>
            </a:pPr>
            <a:endParaRPr lang="fr-FR" sz="1400" spc="-20" dirty="0"/>
          </a:p>
          <a:p>
            <a:pPr marL="12700">
              <a:lnSpc>
                <a:spcPct val="100000"/>
              </a:lnSpc>
              <a:buClr>
                <a:srgbClr val="7E7E7E"/>
              </a:buClr>
              <a:tabLst>
                <a:tab pos="356235" algn="l"/>
              </a:tabLst>
            </a:pPr>
            <a:endParaRPr lang="fr-FR" sz="1400" spc="-20" dirty="0" smtClean="0"/>
          </a:p>
          <a:p>
            <a:pPr marL="12700">
              <a:lnSpc>
                <a:spcPct val="100000"/>
              </a:lnSpc>
              <a:buClr>
                <a:srgbClr val="7E7E7E"/>
              </a:buClr>
              <a:tabLst>
                <a:tab pos="356235" algn="l"/>
              </a:tabLst>
            </a:pPr>
            <a:r>
              <a:rPr lang="fr-FR" sz="2000" spc="-20" dirty="0" smtClean="0"/>
              <a:t>1.4.	Nature juridique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Le tiers est le mandataire commun des parties,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Il </a:t>
            </a:r>
            <a:r>
              <a:rPr lang="fr-FR" sz="2000" i="1" spc="-20" dirty="0" smtClean="0"/>
              <a:t>« parachève » </a:t>
            </a:r>
            <a:r>
              <a:rPr lang="fr-FR" sz="2000" spc="-20" dirty="0" smtClean="0"/>
              <a:t>(Jean Carbonnier) le contrat de vente, mais le </a:t>
            </a:r>
          </a:p>
          <a:p>
            <a:pPr marL="12700">
              <a:lnSpc>
                <a:spcPct val="100000"/>
              </a:lnSpc>
              <a:buClr>
                <a:srgbClr val="7E7E7E"/>
              </a:buClr>
              <a:tabLst>
                <a:tab pos="356235" algn="l"/>
              </a:tabLst>
            </a:pPr>
            <a:r>
              <a:rPr lang="fr-FR" sz="2000" spc="-20" dirty="0"/>
              <a:t>	</a:t>
            </a:r>
            <a:r>
              <a:rPr lang="fr-FR" sz="2000" spc="-20" dirty="0" smtClean="0"/>
              <a:t>	  simple désaccord sur le prix ne suffit pas à définir un litige, il faut </a:t>
            </a:r>
          </a:p>
          <a:p>
            <a:pPr marL="12700">
              <a:lnSpc>
                <a:spcPct val="100000"/>
              </a:lnSpc>
              <a:buClr>
                <a:srgbClr val="7E7E7E"/>
              </a:buClr>
              <a:tabLst>
                <a:tab pos="356235" algn="l"/>
              </a:tabLst>
            </a:pPr>
            <a:r>
              <a:rPr lang="fr-FR" sz="2000" spc="-20" dirty="0"/>
              <a:t>	</a:t>
            </a:r>
            <a:r>
              <a:rPr lang="fr-FR" sz="2000" spc="-20" dirty="0" smtClean="0"/>
              <a:t>	  que cette opposition d’intérêts suppose de recevoir une solution </a:t>
            </a:r>
          </a:p>
          <a:p>
            <a:pPr marL="12700">
              <a:lnSpc>
                <a:spcPct val="100000"/>
              </a:lnSpc>
              <a:buClr>
                <a:srgbClr val="7E7E7E"/>
              </a:buClr>
              <a:tabLst>
                <a:tab pos="356235" algn="l"/>
              </a:tabLst>
            </a:pPr>
            <a:r>
              <a:rPr lang="fr-FR" sz="2000" spc="-20" dirty="0" smtClean="0"/>
              <a:t>		  par l’appréciation d’une règle de droit.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En d’autres termes :</a:t>
            </a:r>
          </a:p>
          <a:p>
            <a:pPr marL="12700">
              <a:lnSpc>
                <a:spcPct val="100000"/>
              </a:lnSpc>
              <a:buClr>
                <a:srgbClr val="7E7E7E"/>
              </a:buClr>
              <a:tabLst>
                <a:tab pos="356235" algn="l"/>
              </a:tabLst>
            </a:pPr>
            <a:r>
              <a:rPr lang="fr-FR" sz="2000" spc="-20" dirty="0"/>
              <a:t>	</a:t>
            </a:r>
            <a:r>
              <a:rPr lang="fr-FR" sz="2000" spc="-20" dirty="0" smtClean="0"/>
              <a:t>	- le juge (ou l’arbitre)	</a:t>
            </a:r>
            <a:r>
              <a:rPr lang="fr-FR" sz="2000" spc="-20" dirty="0" smtClean="0">
                <a:sym typeface="Wingdings"/>
              </a:rPr>
              <a:t>	le Code</a:t>
            </a:r>
          </a:p>
          <a:p>
            <a:pPr marL="12700">
              <a:lnSpc>
                <a:spcPct val="100000"/>
              </a:lnSpc>
              <a:buClr>
                <a:srgbClr val="7E7E7E"/>
              </a:buClr>
              <a:tabLst>
                <a:tab pos="356235" algn="l"/>
              </a:tabLst>
            </a:pPr>
            <a:r>
              <a:rPr lang="fr-FR" sz="2000" spc="-20" dirty="0">
                <a:sym typeface="Wingdings"/>
              </a:rPr>
              <a:t>	</a:t>
            </a:r>
            <a:r>
              <a:rPr lang="fr-FR" sz="2000" spc="-20" dirty="0" smtClean="0">
                <a:sym typeface="Wingdings"/>
              </a:rPr>
              <a:t>	- le tiers estimateur		la calculette</a:t>
            </a:r>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9394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7</a:t>
            </a:fld>
            <a:endParaRPr spc="-10" dirty="0"/>
          </a:p>
        </p:txBody>
      </p:sp>
      <p:sp>
        <p:nvSpPr>
          <p:cNvPr id="5" name="object 5"/>
          <p:cNvSpPr txBox="1">
            <a:spLocks noGrp="1"/>
          </p:cNvSpPr>
          <p:nvPr>
            <p:ph type="body" idx="1"/>
          </p:nvPr>
        </p:nvSpPr>
        <p:spPr>
          <a:xfrm>
            <a:off x="653415" y="457200"/>
            <a:ext cx="7837170" cy="6186309"/>
          </a:xfrm>
          <a:prstGeom prst="rect">
            <a:avLst/>
          </a:prstGeom>
        </p:spPr>
        <p:txBody>
          <a:bodyPr vert="horz" wrap="square" lIns="0" tIns="0" rIns="0" bIns="0" rtlCol="0">
            <a:spAutoFit/>
          </a:bodyPr>
          <a:lstStyle/>
          <a:p>
            <a:pPr marL="12700">
              <a:lnSpc>
                <a:spcPct val="100000"/>
              </a:lnSpc>
              <a:buClr>
                <a:srgbClr val="7E7E7E"/>
              </a:buClr>
              <a:tabLst>
                <a:tab pos="356235" algn="l"/>
              </a:tabLst>
            </a:pPr>
            <a:r>
              <a:rPr lang="fr-FR" sz="2800" b="1" spc="-20" dirty="0" smtClean="0"/>
              <a:t>2.		L’expert de l’article 1843-4 C. civ.</a:t>
            </a:r>
          </a:p>
          <a:p>
            <a:pPr marL="12700">
              <a:lnSpc>
                <a:spcPct val="100000"/>
              </a:lnSpc>
              <a:buClr>
                <a:srgbClr val="7E7E7E"/>
              </a:buClr>
              <a:tabLst>
                <a:tab pos="356235" algn="l"/>
              </a:tabLst>
            </a:pPr>
            <a:endParaRPr lang="fr-FR" sz="1400" spc="-20" dirty="0" smtClean="0"/>
          </a:p>
          <a:p>
            <a:pPr marL="12700">
              <a:lnSpc>
                <a:spcPct val="100000"/>
              </a:lnSpc>
              <a:buClr>
                <a:srgbClr val="7E7E7E"/>
              </a:buClr>
              <a:tabLst>
                <a:tab pos="356235" algn="l"/>
              </a:tabLst>
            </a:pPr>
            <a:r>
              <a:rPr lang="fr-FR" sz="2000" spc="-20" dirty="0" smtClean="0"/>
              <a:t>2.0.	Il s’agit davantage de cession </a:t>
            </a:r>
            <a:r>
              <a:rPr lang="fr-FR" sz="2000" i="1" spc="-20" dirty="0" smtClean="0"/>
              <a:t>« forcées »</a:t>
            </a:r>
            <a:r>
              <a:rPr lang="fr-FR" sz="2000" spc="-20" dirty="0" smtClean="0"/>
              <a:t> que de cessions 			contractuelles. Il y a un désaccord sur le prix alors qu’en matière 		d’article 1592 on peut avoir une méconnaissance de la valeur et se </a:t>
            </a:r>
          </a:p>
          <a:p>
            <a:pPr marL="12700">
              <a:lnSpc>
                <a:spcPct val="100000"/>
              </a:lnSpc>
              <a:buClr>
                <a:srgbClr val="7E7E7E"/>
              </a:buClr>
              <a:tabLst>
                <a:tab pos="356235" algn="l"/>
              </a:tabLst>
            </a:pPr>
            <a:r>
              <a:rPr lang="fr-FR" sz="2000" spc="-20" dirty="0"/>
              <a:t>	</a:t>
            </a:r>
            <a:r>
              <a:rPr lang="fr-FR" sz="2000" spc="-20" dirty="0" smtClean="0"/>
              <a:t>	référer à un tiers.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2.1.	Définition de la mission</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		. §I	Le texte vise les transferts de droits sociaux pour lesquels il 			est fait une référence au texte par le législateur : exclusion, 			retrait, rachat,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§II	Le texte vise les transferts prévus par les statuts : cession, 			rachat,</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Les hypothèses non visées : pacte d’actionnaires, promesses … en 		  principe non application, sauf si les conventions avaient fait une 		  référence expresse à l’article 1843-4,</a:t>
            </a:r>
            <a:endParaRPr lang="fr-FR" sz="2000" spc="-20" dirty="0" smtClean="0">
              <a:sym typeface="Wingdings"/>
            </a:endParaRPr>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5955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8</a:t>
            </a:fld>
            <a:endParaRPr spc="-10" dirty="0"/>
          </a:p>
        </p:txBody>
      </p:sp>
      <p:sp>
        <p:nvSpPr>
          <p:cNvPr id="5" name="object 5"/>
          <p:cNvSpPr txBox="1">
            <a:spLocks noGrp="1"/>
          </p:cNvSpPr>
          <p:nvPr>
            <p:ph type="body" idx="1"/>
          </p:nvPr>
        </p:nvSpPr>
        <p:spPr>
          <a:xfrm>
            <a:off x="653415" y="457200"/>
            <a:ext cx="7837170" cy="4616648"/>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Les parties peuvent exiger que l’évaluation soit motivée (sinon 		  recours illusoire), l’expert y a intérêt pour justifier ses diligences,</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a:t>	</a:t>
            </a:r>
            <a:r>
              <a:rPr lang="fr-FR" sz="2000" spc="-20" dirty="0" smtClean="0"/>
              <a:t>	. Les parties peuvent imposer le principe du contradictoire, mais les 		  experts ont intérêt à le mettre en œuvre.</a:t>
            </a:r>
          </a:p>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2.2.	Méthodes d’évaluation</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L’expert est tenu d’appliquer, lorsqu’elles existent, les règles et 		modalités de détermination de la valeur prévues par toute 			convention liant les parties.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416788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548640">
              <a:lnSpc>
                <a:spcPct val="100000"/>
              </a:lnSpc>
            </a:pPr>
            <a:r>
              <a:rPr sz="1800" dirty="0">
                <a:solidFill>
                  <a:srgbClr val="FFFFFF"/>
                </a:solidFill>
                <a:latin typeface="Arial"/>
                <a:cs typeface="Arial"/>
              </a:rPr>
              <a:t>P</a:t>
            </a:r>
            <a:r>
              <a:rPr sz="1800" spc="-10" dirty="0">
                <a:solidFill>
                  <a:srgbClr val="FFFFFF"/>
                </a:solidFill>
                <a:latin typeface="Arial"/>
                <a:cs typeface="Arial"/>
              </a:rPr>
              <a:t>ô</a:t>
            </a:r>
            <a:r>
              <a:rPr sz="1800" dirty="0">
                <a:solidFill>
                  <a:srgbClr val="FFFFFF"/>
                </a:solidFill>
                <a:latin typeface="Arial"/>
                <a:cs typeface="Arial"/>
              </a:rPr>
              <a:t>le Fo</a:t>
            </a:r>
            <a:r>
              <a:rPr sz="1800" spc="-10" dirty="0">
                <a:solidFill>
                  <a:srgbClr val="FFFFFF"/>
                </a:solidFill>
                <a:latin typeface="Arial"/>
                <a:cs typeface="Arial"/>
              </a:rPr>
              <a:t>nde</a:t>
            </a:r>
            <a:r>
              <a:rPr sz="1800" dirty="0">
                <a:solidFill>
                  <a:srgbClr val="FFFFFF"/>
                </a:solidFill>
                <a:latin typeface="Arial"/>
                <a:cs typeface="Arial"/>
              </a:rPr>
              <a:t>rie</a:t>
            </a:r>
            <a:endParaRPr sz="1800">
              <a:latin typeface="Arial"/>
              <a:cs typeface="Arial"/>
            </a:endParaRPr>
          </a:p>
        </p:txBody>
      </p:sp>
      <p:sp>
        <p:nvSpPr>
          <p:cNvPr id="3" name="object 3"/>
          <p:cNvSpPr/>
          <p:nvPr/>
        </p:nvSpPr>
        <p:spPr>
          <a:xfrm>
            <a:off x="0" y="-228600"/>
            <a:ext cx="9144000" cy="685799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9</a:t>
            </a:fld>
            <a:endParaRPr spc="-10" dirty="0"/>
          </a:p>
        </p:txBody>
      </p:sp>
      <p:sp>
        <p:nvSpPr>
          <p:cNvPr id="5" name="object 5"/>
          <p:cNvSpPr txBox="1">
            <a:spLocks noGrp="1"/>
          </p:cNvSpPr>
          <p:nvPr>
            <p:ph type="body" idx="1"/>
          </p:nvPr>
        </p:nvSpPr>
        <p:spPr>
          <a:xfrm>
            <a:off x="653415" y="457200"/>
            <a:ext cx="7837170" cy="5539978"/>
          </a:xfrm>
          <a:prstGeom prst="rect">
            <a:avLst/>
          </a:prstGeom>
        </p:spPr>
        <p:txBody>
          <a:bodyPr vert="horz" wrap="square" lIns="0" tIns="0" rIns="0" bIns="0" rtlCol="0">
            <a:spAutoFit/>
          </a:bodyPr>
          <a:lstStyle/>
          <a:p>
            <a:pPr marL="12700">
              <a:lnSpc>
                <a:spcPct val="100000"/>
              </a:lnSpc>
              <a:buClr>
                <a:srgbClr val="7E7E7E"/>
              </a:buClr>
              <a:tabLst>
                <a:tab pos="356235" algn="l"/>
              </a:tabLst>
            </a:pPr>
            <a:endParaRPr lang="fr-FR" sz="2000" spc="-20" dirty="0" smtClean="0"/>
          </a:p>
          <a:p>
            <a:pPr marL="12700">
              <a:lnSpc>
                <a:spcPct val="100000"/>
              </a:lnSpc>
              <a:buClr>
                <a:srgbClr val="7E7E7E"/>
              </a:buClr>
              <a:tabLst>
                <a:tab pos="356235" algn="l"/>
              </a:tabLst>
            </a:pPr>
            <a:r>
              <a:rPr lang="fr-FR" sz="2000" spc="-20" dirty="0" smtClean="0"/>
              <a:t>2.3.	Nature juridique</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 tiers est le mandataire commun des parties,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L’articulation entre les deux textes (1592 et 1843-4) est parfois 		  problématique dans la mesure où le premier donne simplement la 		  faculté aux parties de recourir à un tiers pour fixer le prix, tandis 		  que le second est d’ordre public, de sorte que l’expertise ainsi 			  prévue 	s’impose aux parties dès lors que les conditions 			  d’application du 	texte sont remplies,</a:t>
            </a:r>
          </a:p>
          <a:p>
            <a:pPr marL="12700">
              <a:lnSpc>
                <a:spcPct val="100000"/>
              </a:lnSpc>
              <a:buClr>
                <a:srgbClr val="7E7E7E"/>
              </a:buClr>
              <a:tabLst>
                <a:tab pos="356235" algn="l"/>
              </a:tabLst>
            </a:pPr>
            <a:endParaRPr lang="fr-FR" sz="2000" spc="-20" dirty="0"/>
          </a:p>
          <a:p>
            <a:pPr marL="12700">
              <a:lnSpc>
                <a:spcPct val="100000"/>
              </a:lnSpc>
              <a:buClr>
                <a:srgbClr val="7E7E7E"/>
              </a:buClr>
              <a:tabLst>
                <a:tab pos="356235" algn="l"/>
              </a:tabLst>
            </a:pPr>
            <a:r>
              <a:rPr lang="fr-FR" sz="2000" spc="-20" dirty="0" smtClean="0"/>
              <a:t>		. L’expert a l’obligation de procéder à l’évaluation, car les termes 		  de l’article sont impératifs et ne prévoient aucune réception, 			  contrairement à l’article 1592, où le tiers peut refuser la mission ou 		  y mettre un terme si elle s’avère impossible.</a:t>
            </a:r>
          </a:p>
          <a:p>
            <a:pPr marL="12700">
              <a:lnSpc>
                <a:spcPct val="100000"/>
              </a:lnSpc>
              <a:buClr>
                <a:srgbClr val="7E7E7E"/>
              </a:buClr>
              <a:tabLst>
                <a:tab pos="356235" algn="l"/>
              </a:tabLst>
            </a:pPr>
            <a:endParaRPr lang="fr-FR" sz="2000" spc="-20" dirty="0" smtClean="0">
              <a:sym typeface="Wingdings"/>
            </a:endParaRPr>
          </a:p>
          <a:p>
            <a:pPr marL="12700">
              <a:lnSpc>
                <a:spcPct val="100000"/>
              </a:lnSpc>
              <a:buClr>
                <a:srgbClr val="7E7E7E"/>
              </a:buClr>
              <a:tabLst>
                <a:tab pos="356235" algn="l"/>
              </a:tabLst>
            </a:pPr>
            <a:endParaRPr lang="fr-FR" sz="2000" spc="-20" dirty="0" smtClean="0"/>
          </a:p>
        </p:txBody>
      </p:sp>
      <p:sp>
        <p:nvSpPr>
          <p:cNvPr id="4" name="Espace réservé du pied de page 3"/>
          <p:cNvSpPr>
            <a:spLocks noGrp="1"/>
          </p:cNvSpPr>
          <p:nvPr>
            <p:ph type="ftr" sz="quarter" idx="5"/>
          </p:nvPr>
        </p:nvSpPr>
        <p:spPr>
          <a:xfrm>
            <a:off x="0" y="6377940"/>
            <a:ext cx="6035039" cy="184666"/>
          </a:xfrm>
        </p:spPr>
        <p:txBody>
          <a:bodyPr/>
          <a:lstStyle/>
          <a:p>
            <a:r>
              <a:rPr lang="fr-FR" sz="1200" dirty="0">
                <a:solidFill>
                  <a:schemeClr val="bg1"/>
                </a:solidFill>
              </a:rPr>
              <a:t>Th. SAINT-BONNET - Commission Evaluation du 16 mai 2019</a:t>
            </a:r>
            <a:endParaRPr lang="fr-FR" sz="1200" dirty="0">
              <a:solidFill>
                <a:schemeClr val="bg1"/>
              </a:solidFill>
            </a:endParaRPr>
          </a:p>
        </p:txBody>
      </p:sp>
    </p:spTree>
    <p:extLst>
      <p:ext uri="{BB962C8B-B14F-4D97-AF65-F5344CB8AC3E}">
        <p14:creationId xmlns:p14="http://schemas.microsoft.com/office/powerpoint/2010/main" val="1763528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1057</TotalTime>
  <Words>520</Words>
  <Application>Microsoft Office PowerPoint</Application>
  <PresentationFormat>Affichage à l'écran (4:3)</PresentationFormat>
  <Paragraphs>604</Paragraphs>
  <Slides>33</Slides>
  <Notes>33</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Natacha Gillot</dc:creator>
  <cp:lastModifiedBy>Danielle</cp:lastModifiedBy>
  <cp:revision>73</cp:revision>
  <dcterms:created xsi:type="dcterms:W3CDTF">2017-11-06T10:38:17Z</dcterms:created>
  <dcterms:modified xsi:type="dcterms:W3CDTF">2019-05-13T18:35:57Z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2015-09-16T00:00:00Z</vt:filetime>
  </property>
  <property fmtid="{D5CDD505-2E9C-101B-9397-08002B2CF9AE}" pid="3" name="LastSaved">
    <vt:filetime>2017-11-06T00:00:00Z</vt:filetime>
  </property>
</Properties>
</file>